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Space Age" charset="1" panose="00000000000000000000"/>
      <p:regular r:id="rId14"/>
    </p:embeddedFont>
    <p:embeddedFont>
      <p:font typeface="Helvetica World Bold" charset="1" panose="020B0800040000020004"/>
      <p:regular r:id="rId15"/>
    </p:embeddedFont>
    <p:embeddedFont>
      <p:font typeface="Helvetica World" charset="1" panose="020B0500040000020004"/>
      <p:regular r:id="rId16"/>
    </p:embeddedFont>
    <p:embeddedFont>
      <p:font typeface="Helvetica World Italics" charset="1" panose="020B050004000009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5.jpe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6.jpe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8538696" y="2872220"/>
            <a:ext cx="1210608" cy="1361625"/>
          </a:xfrm>
          <a:custGeom>
            <a:avLst/>
            <a:gdLst/>
            <a:ahLst/>
            <a:cxnLst/>
            <a:rect r="r" b="b" t="t" l="l"/>
            <a:pathLst>
              <a:path h="1361625" w="1210608">
                <a:moveTo>
                  <a:pt x="0" y="0"/>
                </a:moveTo>
                <a:lnTo>
                  <a:pt x="1210608" y="0"/>
                </a:lnTo>
                <a:lnTo>
                  <a:pt x="1210608" y="1361625"/>
                </a:lnTo>
                <a:lnTo>
                  <a:pt x="0" y="136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4923" y="-360454"/>
            <a:ext cx="19097845" cy="1389154"/>
            <a:chOff x="0" y="0"/>
            <a:chExt cx="5029885" cy="365868"/>
          </a:xfrm>
        </p:grpSpPr>
        <p:sp>
          <p:nvSpPr>
            <p:cNvPr name="Freeform 5" id="5"/>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6" id="6"/>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8457936"/>
            <a:ext cx="2505790" cy="800364"/>
          </a:xfrm>
          <a:custGeom>
            <a:avLst/>
            <a:gdLst/>
            <a:ahLst/>
            <a:cxnLst/>
            <a:rect r="r" b="b" t="t" l="l"/>
            <a:pathLst>
              <a:path h="800364" w="2505790">
                <a:moveTo>
                  <a:pt x="0" y="0"/>
                </a:moveTo>
                <a:lnTo>
                  <a:pt x="2505790" y="0"/>
                </a:lnTo>
                <a:lnTo>
                  <a:pt x="2505790" y="800364"/>
                </a:lnTo>
                <a:lnTo>
                  <a:pt x="0" y="800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4750495" y="8457936"/>
            <a:ext cx="2505790" cy="800364"/>
          </a:xfrm>
          <a:custGeom>
            <a:avLst/>
            <a:gdLst/>
            <a:ahLst/>
            <a:cxnLst/>
            <a:rect r="r" b="b" t="t" l="l"/>
            <a:pathLst>
              <a:path h="800364" w="2505790">
                <a:moveTo>
                  <a:pt x="2505791" y="0"/>
                </a:moveTo>
                <a:lnTo>
                  <a:pt x="0" y="0"/>
                </a:lnTo>
                <a:lnTo>
                  <a:pt x="0" y="800364"/>
                </a:lnTo>
                <a:lnTo>
                  <a:pt x="2505791" y="800364"/>
                </a:lnTo>
                <a:lnTo>
                  <a:pt x="25057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885597" y="9151278"/>
            <a:ext cx="516806" cy="57507"/>
            <a:chOff x="0" y="0"/>
            <a:chExt cx="136114" cy="15146"/>
          </a:xfrm>
        </p:grpSpPr>
        <p:sp>
          <p:nvSpPr>
            <p:cNvPr name="Freeform 12" id="12"/>
            <p:cNvSpPr/>
            <p:nvPr/>
          </p:nvSpPr>
          <p:spPr>
            <a:xfrm flipH="false" flipV="false" rot="0">
              <a:off x="0" y="0"/>
              <a:ext cx="136114" cy="15146"/>
            </a:xfrm>
            <a:custGeom>
              <a:avLst/>
              <a:gdLst/>
              <a:ahLst/>
              <a:cxnLst/>
              <a:rect r="r" b="b" t="t" l="l"/>
              <a:pathLst>
                <a:path h="15146" w="136114">
                  <a:moveTo>
                    <a:pt x="7573" y="0"/>
                  </a:moveTo>
                  <a:lnTo>
                    <a:pt x="128541" y="0"/>
                  </a:lnTo>
                  <a:cubicBezTo>
                    <a:pt x="130549" y="0"/>
                    <a:pt x="132475" y="798"/>
                    <a:pt x="133895" y="2218"/>
                  </a:cubicBezTo>
                  <a:cubicBezTo>
                    <a:pt x="135316" y="3638"/>
                    <a:pt x="136114" y="5564"/>
                    <a:pt x="136114" y="7573"/>
                  </a:cubicBezTo>
                  <a:lnTo>
                    <a:pt x="136114" y="7573"/>
                  </a:lnTo>
                  <a:cubicBezTo>
                    <a:pt x="136114" y="11755"/>
                    <a:pt x="132723" y="15146"/>
                    <a:pt x="128541" y="15146"/>
                  </a:cubicBezTo>
                  <a:lnTo>
                    <a:pt x="7573" y="15146"/>
                  </a:lnTo>
                  <a:cubicBezTo>
                    <a:pt x="5564" y="15146"/>
                    <a:pt x="3638" y="14348"/>
                    <a:pt x="2218" y="12928"/>
                  </a:cubicBezTo>
                  <a:cubicBezTo>
                    <a:pt x="798" y="11508"/>
                    <a:pt x="0" y="9581"/>
                    <a:pt x="0" y="7573"/>
                  </a:cubicBezTo>
                  <a:lnTo>
                    <a:pt x="0" y="7573"/>
                  </a:lnTo>
                  <a:cubicBezTo>
                    <a:pt x="0" y="5564"/>
                    <a:pt x="798" y="3638"/>
                    <a:pt x="2218" y="2218"/>
                  </a:cubicBezTo>
                  <a:cubicBezTo>
                    <a:pt x="3638" y="798"/>
                    <a:pt x="5564" y="0"/>
                    <a:pt x="7573" y="0"/>
                  </a:cubicBezTo>
                  <a:close/>
                </a:path>
              </a:pathLst>
            </a:custGeom>
            <a:solidFill>
              <a:srgbClr val="FF3131"/>
            </a:solidFill>
          </p:spPr>
        </p:sp>
        <p:sp>
          <p:nvSpPr>
            <p:cNvPr name="TextBox 13" id="13"/>
            <p:cNvSpPr txBox="true"/>
            <p:nvPr/>
          </p:nvSpPr>
          <p:spPr>
            <a:xfrm>
              <a:off x="0" y="-28575"/>
              <a:ext cx="136114" cy="43721"/>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1714300" y="4470780"/>
            <a:ext cx="14859400" cy="2143637"/>
          </a:xfrm>
          <a:prstGeom prst="rect">
            <a:avLst/>
          </a:prstGeom>
        </p:spPr>
        <p:txBody>
          <a:bodyPr anchor="t" rtlCol="false" tIns="0" lIns="0" bIns="0" rIns="0">
            <a:spAutoFit/>
          </a:bodyPr>
          <a:lstStyle/>
          <a:p>
            <a:pPr algn="ctr">
              <a:lnSpc>
                <a:spcPts val="17575"/>
              </a:lnSpc>
              <a:spcBef>
                <a:spcPct val="0"/>
              </a:spcBef>
            </a:pPr>
            <a:r>
              <a:rPr lang="en-US" sz="12553">
                <a:solidFill>
                  <a:srgbClr val="FF3131"/>
                </a:solidFill>
                <a:latin typeface="Space Age"/>
                <a:ea typeface="Space Age"/>
                <a:cs typeface="Space Age"/>
                <a:sym typeface="Space Age"/>
              </a:rPr>
              <a:t>JWT</a:t>
            </a:r>
          </a:p>
        </p:txBody>
      </p:sp>
      <p:sp>
        <p:nvSpPr>
          <p:cNvPr name="TextBox 15" id="15"/>
          <p:cNvSpPr txBox="true"/>
          <p:nvPr/>
        </p:nvSpPr>
        <p:spPr>
          <a:xfrm rot="0">
            <a:off x="1544000" y="416033"/>
            <a:ext cx="1618180" cy="264477"/>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TICKETS INC.</a:t>
            </a:r>
          </a:p>
        </p:txBody>
      </p:sp>
      <p:sp>
        <p:nvSpPr>
          <p:cNvPr name="TextBox 16" id="16"/>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7" id="17"/>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8" id="18"/>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9" id="19"/>
          <p:cNvSpPr txBox="true"/>
          <p:nvPr/>
        </p:nvSpPr>
        <p:spPr>
          <a:xfrm rot="0">
            <a:off x="5385355" y="8410311"/>
            <a:ext cx="7517291" cy="319788"/>
          </a:xfrm>
          <a:prstGeom prst="rect">
            <a:avLst/>
          </a:prstGeom>
        </p:spPr>
        <p:txBody>
          <a:bodyPr anchor="t" rtlCol="false" tIns="0" lIns="0" bIns="0" rIns="0">
            <a:spAutoFit/>
          </a:bodyPr>
          <a:lstStyle/>
          <a:p>
            <a:pPr algn="ctr">
              <a:lnSpc>
                <a:spcPts val="2515"/>
              </a:lnSpc>
              <a:spcBef>
                <a:spcPct val="0"/>
              </a:spcBef>
            </a:pPr>
            <a:r>
              <a:rPr lang="en-US" sz="1796">
                <a:solidFill>
                  <a:srgbClr val="FFFFFF"/>
                </a:solidFill>
                <a:latin typeface="Helvetica World"/>
                <a:ea typeface="Helvetica World"/>
                <a:cs typeface="Helvetica World"/>
                <a:sym typeface="Helvetica World"/>
              </a:rPr>
              <a:t>CASO PRÁCTICO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2762314"/>
            <a:ext cx="7074713" cy="6395541"/>
            <a:chOff x="0" y="0"/>
            <a:chExt cx="6350000" cy="5740400"/>
          </a:xfrm>
        </p:grpSpPr>
        <p:sp>
          <p:nvSpPr>
            <p:cNvPr name="Freeform 9" id="9"/>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7"/>
              <a:stretch>
                <a:fillRect l="-11796" t="0" r="-30849" b="0"/>
              </a:stretch>
            </a:blipFill>
          </p:spPr>
        </p:sp>
      </p:grpSp>
      <p:grpSp>
        <p:nvGrpSpPr>
          <p:cNvPr name="Group 10" id="10"/>
          <p:cNvGrpSpPr/>
          <p:nvPr/>
        </p:nvGrpSpPr>
        <p:grpSpPr>
          <a:xfrm rot="0">
            <a:off x="-529472" y="6409591"/>
            <a:ext cx="3116344" cy="5246370"/>
            <a:chOff x="0" y="0"/>
            <a:chExt cx="3771900" cy="6350000"/>
          </a:xfrm>
        </p:grpSpPr>
        <p:sp>
          <p:nvSpPr>
            <p:cNvPr name="Freeform 11" id="11"/>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8"/>
              <a:stretch>
                <a:fillRect l="-99311" t="0" r="-99311" b="0"/>
              </a:stretch>
            </a:blipFill>
          </p:spPr>
        </p:sp>
      </p:grpSp>
      <p:grpSp>
        <p:nvGrpSpPr>
          <p:cNvPr name="Group 12" id="12"/>
          <p:cNvGrpSpPr/>
          <p:nvPr/>
        </p:nvGrpSpPr>
        <p:grpSpPr>
          <a:xfrm rot="0">
            <a:off x="7289808" y="2260726"/>
            <a:ext cx="1236533" cy="12365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7587968" y="2518954"/>
            <a:ext cx="640214" cy="720077"/>
          </a:xfrm>
          <a:custGeom>
            <a:avLst/>
            <a:gdLst/>
            <a:ahLst/>
            <a:cxnLst/>
            <a:rect r="r" b="b" t="t" l="l"/>
            <a:pathLst>
              <a:path h="720077" w="640214">
                <a:moveTo>
                  <a:pt x="0" y="0"/>
                </a:moveTo>
                <a:lnTo>
                  <a:pt x="640214" y="0"/>
                </a:lnTo>
                <a:lnTo>
                  <a:pt x="640214" y="720077"/>
                </a:lnTo>
                <a:lnTo>
                  <a:pt x="0" y="7200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5932883" y="7157483"/>
            <a:ext cx="9723797" cy="2100817"/>
            <a:chOff x="0" y="0"/>
            <a:chExt cx="2561000" cy="553302"/>
          </a:xfrm>
        </p:grpSpPr>
        <p:sp>
          <p:nvSpPr>
            <p:cNvPr name="Freeform 17" id="17"/>
            <p:cNvSpPr/>
            <p:nvPr/>
          </p:nvSpPr>
          <p:spPr>
            <a:xfrm flipH="false" flipV="false" rot="0">
              <a:off x="0" y="0"/>
              <a:ext cx="2561000" cy="553302"/>
            </a:xfrm>
            <a:custGeom>
              <a:avLst/>
              <a:gdLst/>
              <a:ahLst/>
              <a:cxnLst/>
              <a:rect r="r" b="b" t="t" l="l"/>
              <a:pathLst>
                <a:path h="553302" w="2561000">
                  <a:moveTo>
                    <a:pt x="19905" y="0"/>
                  </a:moveTo>
                  <a:lnTo>
                    <a:pt x="2541095" y="0"/>
                  </a:lnTo>
                  <a:cubicBezTo>
                    <a:pt x="2552089" y="0"/>
                    <a:pt x="2561000" y="8912"/>
                    <a:pt x="2561000" y="19905"/>
                  </a:cubicBezTo>
                  <a:lnTo>
                    <a:pt x="2561000" y="533397"/>
                  </a:lnTo>
                  <a:cubicBezTo>
                    <a:pt x="2561000" y="538676"/>
                    <a:pt x="2558903" y="543739"/>
                    <a:pt x="2555170" y="547472"/>
                  </a:cubicBezTo>
                  <a:cubicBezTo>
                    <a:pt x="2551437" y="551204"/>
                    <a:pt x="2546375" y="553302"/>
                    <a:pt x="2541095" y="553302"/>
                  </a:cubicBezTo>
                  <a:lnTo>
                    <a:pt x="19905" y="553302"/>
                  </a:lnTo>
                  <a:cubicBezTo>
                    <a:pt x="14626" y="553302"/>
                    <a:pt x="9563" y="551204"/>
                    <a:pt x="5830" y="547472"/>
                  </a:cubicBezTo>
                  <a:cubicBezTo>
                    <a:pt x="2097" y="543739"/>
                    <a:pt x="0" y="538676"/>
                    <a:pt x="0" y="533397"/>
                  </a:cubicBezTo>
                  <a:lnTo>
                    <a:pt x="0" y="19905"/>
                  </a:lnTo>
                  <a:cubicBezTo>
                    <a:pt x="0" y="14626"/>
                    <a:pt x="2097" y="9563"/>
                    <a:pt x="5830" y="5830"/>
                  </a:cubicBezTo>
                  <a:cubicBezTo>
                    <a:pt x="9563" y="2097"/>
                    <a:pt x="14626" y="0"/>
                    <a:pt x="19905" y="0"/>
                  </a:cubicBezTo>
                  <a:close/>
                </a:path>
              </a:pathLst>
            </a:custGeom>
            <a:solidFill>
              <a:srgbClr val="000000">
                <a:alpha val="0"/>
              </a:srgbClr>
            </a:solidFill>
            <a:ln w="9525" cap="rnd">
              <a:solidFill>
                <a:srgbClr val="FFFFFF"/>
              </a:solidFill>
              <a:prstDash val="solid"/>
              <a:round/>
            </a:ln>
          </p:spPr>
        </p:sp>
        <p:sp>
          <p:nvSpPr>
            <p:cNvPr name="TextBox 18" id="18"/>
            <p:cNvSpPr txBox="true"/>
            <p:nvPr/>
          </p:nvSpPr>
          <p:spPr>
            <a:xfrm>
              <a:off x="0" y="-28575"/>
              <a:ext cx="2561000" cy="581877"/>
            </a:xfrm>
            <a:prstGeom prst="rect">
              <a:avLst/>
            </a:prstGeom>
          </p:spPr>
          <p:txBody>
            <a:bodyPr anchor="ctr" rtlCol="false" tIns="50800" lIns="50800" bIns="50800" rIns="50800"/>
            <a:lstStyle/>
            <a:p>
              <a:pPr algn="ctr">
                <a:lnSpc>
                  <a:spcPts val="1960"/>
                </a:lnSpc>
              </a:pPr>
            </a:p>
          </p:txBody>
        </p:sp>
      </p:grpSp>
      <p:sp>
        <p:nvSpPr>
          <p:cNvPr name="Freeform 19" id="19"/>
          <p:cNvSpPr/>
          <p:nvPr/>
        </p:nvSpPr>
        <p:spPr>
          <a:xfrm flipH="true" flipV="false" rot="0">
            <a:off x="16330412" y="8329412"/>
            <a:ext cx="928888" cy="928888"/>
          </a:xfrm>
          <a:custGeom>
            <a:avLst/>
            <a:gdLst/>
            <a:ahLst/>
            <a:cxnLst/>
            <a:rect r="r" b="b" t="t" l="l"/>
            <a:pathLst>
              <a:path h="928888" w="928888">
                <a:moveTo>
                  <a:pt x="928888" y="0"/>
                </a:moveTo>
                <a:lnTo>
                  <a:pt x="0" y="0"/>
                </a:lnTo>
                <a:lnTo>
                  <a:pt x="0" y="928888"/>
                </a:lnTo>
                <a:lnTo>
                  <a:pt x="928888" y="928888"/>
                </a:lnTo>
                <a:lnTo>
                  <a:pt x="928888"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544000" y="416033"/>
            <a:ext cx="1618180" cy="264477"/>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TICKETS INC.</a:t>
            </a:r>
          </a:p>
        </p:txBody>
      </p:sp>
      <p:sp>
        <p:nvSpPr>
          <p:cNvPr name="TextBox 21" id="21"/>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22" id="22"/>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3" id="23"/>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4" id="24"/>
          <p:cNvSpPr txBox="true"/>
          <p:nvPr/>
        </p:nvSpPr>
        <p:spPr>
          <a:xfrm rot="0">
            <a:off x="9277565" y="1228789"/>
            <a:ext cx="7981735" cy="1305041"/>
          </a:xfrm>
          <a:prstGeom prst="rect">
            <a:avLst/>
          </a:prstGeom>
        </p:spPr>
        <p:txBody>
          <a:bodyPr anchor="t" rtlCol="false" tIns="0" lIns="0" bIns="0" rIns="0">
            <a:spAutoFit/>
          </a:bodyPr>
          <a:lstStyle/>
          <a:p>
            <a:pPr algn="l">
              <a:lnSpc>
                <a:spcPts val="10081"/>
              </a:lnSpc>
            </a:pPr>
            <a:r>
              <a:rPr lang="en-US" sz="9165">
                <a:solidFill>
                  <a:srgbClr val="FF3131"/>
                </a:solidFill>
                <a:latin typeface="Space Age"/>
                <a:ea typeface="Space Age"/>
                <a:cs typeface="Space Age"/>
                <a:sym typeface="Space Age"/>
              </a:rPr>
              <a:t>INTRODUCTION</a:t>
            </a:r>
          </a:p>
        </p:txBody>
      </p:sp>
      <p:sp>
        <p:nvSpPr>
          <p:cNvPr name="TextBox 25" id="25"/>
          <p:cNvSpPr txBox="true"/>
          <p:nvPr/>
        </p:nvSpPr>
        <p:spPr>
          <a:xfrm rot="0">
            <a:off x="8339751" y="3430584"/>
            <a:ext cx="9857362" cy="2376364"/>
          </a:xfrm>
          <a:prstGeom prst="rect">
            <a:avLst/>
          </a:prstGeom>
        </p:spPr>
        <p:txBody>
          <a:bodyPr anchor="t" rtlCol="false" tIns="0" lIns="0" bIns="0" rIns="0">
            <a:spAutoFit/>
          </a:bodyPr>
          <a:lstStyle/>
          <a:p>
            <a:pPr algn="l">
              <a:lnSpc>
                <a:spcPts val="3806"/>
              </a:lnSpc>
            </a:pPr>
            <a:r>
              <a:rPr lang="en-US" sz="2719">
                <a:solidFill>
                  <a:srgbClr val="FF3131"/>
                </a:solidFill>
                <a:latin typeface="Helvetica World"/>
                <a:ea typeface="Helvetica World"/>
                <a:cs typeface="Helvetica World"/>
                <a:sym typeface="Helvetica World"/>
              </a:rPr>
              <a:t>TIENES UNA PÁGINA WEB DONDE UN USUARIO PUEDE COMPRAR TICKETS DE TRENES. ENCARGATE DE QUE SOLO LOS USUARIOS PUEDAN COMPRAR ESTOS TICKETS</a:t>
            </a:r>
          </a:p>
          <a:p>
            <a:pPr algn="l">
              <a:lnSpc>
                <a:spcPts val="3806"/>
              </a:lnSpc>
            </a:pPr>
          </a:p>
          <a:p>
            <a:pPr algn="l">
              <a:lnSpc>
                <a:spcPts val="3806"/>
              </a:lnSpc>
              <a:spcBef>
                <a:spcPct val="0"/>
              </a:spcBef>
            </a:pPr>
          </a:p>
        </p:txBody>
      </p:sp>
      <p:sp>
        <p:nvSpPr>
          <p:cNvPr name="TextBox 26" id="26"/>
          <p:cNvSpPr txBox="true"/>
          <p:nvPr/>
        </p:nvSpPr>
        <p:spPr>
          <a:xfrm rot="0">
            <a:off x="9144000" y="5234044"/>
            <a:ext cx="5036183" cy="1440923"/>
          </a:xfrm>
          <a:prstGeom prst="rect">
            <a:avLst/>
          </a:prstGeom>
        </p:spPr>
        <p:txBody>
          <a:bodyPr anchor="t" rtlCol="false" tIns="0" lIns="0" bIns="0" rIns="0">
            <a:spAutoFit/>
          </a:bodyPr>
          <a:lstStyle/>
          <a:p>
            <a:pPr algn="l">
              <a:lnSpc>
                <a:spcPts val="5777"/>
              </a:lnSpc>
            </a:pPr>
            <a:r>
              <a:rPr lang="en-US" sz="4126">
                <a:solidFill>
                  <a:srgbClr val="FFFFFF"/>
                </a:solidFill>
                <a:latin typeface="Helvetica World"/>
                <a:ea typeface="Helvetica World"/>
                <a:cs typeface="Helvetica World"/>
                <a:sym typeface="Helvetica World"/>
              </a:rPr>
              <a:t>SELECCIONADO </a:t>
            </a:r>
          </a:p>
          <a:p>
            <a:pPr algn="l">
              <a:lnSpc>
                <a:spcPts val="5777"/>
              </a:lnSpc>
              <a:spcBef>
                <a:spcPct val="0"/>
              </a:spcBef>
            </a:pPr>
            <a:r>
              <a:rPr lang="en-US" sz="4126">
                <a:solidFill>
                  <a:srgbClr val="FFFFFF"/>
                </a:solidFill>
                <a:latin typeface="Helvetica World"/>
                <a:ea typeface="Helvetica World"/>
                <a:cs typeface="Helvetica World"/>
                <a:sym typeface="Helvetica World"/>
              </a:rPr>
              <a:t>HS512</a:t>
            </a:r>
          </a:p>
        </p:txBody>
      </p:sp>
      <p:sp>
        <p:nvSpPr>
          <p:cNvPr name="TextBox 27" id="27"/>
          <p:cNvSpPr txBox="true"/>
          <p:nvPr/>
        </p:nvSpPr>
        <p:spPr>
          <a:xfrm rot="0">
            <a:off x="8103413" y="8057692"/>
            <a:ext cx="7045342" cy="240665"/>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librerías: express, mongodb, beryptis, JWT, dotenv, cros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3059897" y="5670249"/>
            <a:ext cx="928888" cy="928888"/>
          </a:xfrm>
          <a:custGeom>
            <a:avLst/>
            <a:gdLst/>
            <a:ahLst/>
            <a:cxnLst/>
            <a:rect r="r" b="b" t="t" l="l"/>
            <a:pathLst>
              <a:path h="928888" w="928888">
                <a:moveTo>
                  <a:pt x="928888" y="0"/>
                </a:moveTo>
                <a:lnTo>
                  <a:pt x="0" y="0"/>
                </a:lnTo>
                <a:lnTo>
                  <a:pt x="0" y="928889"/>
                </a:lnTo>
                <a:lnTo>
                  <a:pt x="928888" y="928889"/>
                </a:lnTo>
                <a:lnTo>
                  <a:pt x="9288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8063354" y="2066651"/>
            <a:ext cx="1236533" cy="12365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8361514" y="2324879"/>
            <a:ext cx="640214" cy="720077"/>
          </a:xfrm>
          <a:custGeom>
            <a:avLst/>
            <a:gdLst/>
            <a:ahLst/>
            <a:cxnLst/>
            <a:rect r="r" b="b" t="t" l="l"/>
            <a:pathLst>
              <a:path h="720077" w="640214">
                <a:moveTo>
                  <a:pt x="0" y="0"/>
                </a:moveTo>
                <a:lnTo>
                  <a:pt x="640214" y="0"/>
                </a:lnTo>
                <a:lnTo>
                  <a:pt x="640214" y="720077"/>
                </a:lnTo>
                <a:lnTo>
                  <a:pt x="0" y="7200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60128" y="1291192"/>
            <a:ext cx="8218778" cy="8218778"/>
          </a:xfrm>
          <a:custGeom>
            <a:avLst/>
            <a:gdLst/>
            <a:ahLst/>
            <a:cxnLst/>
            <a:rect r="r" b="b" t="t" l="l"/>
            <a:pathLst>
              <a:path h="8218778" w="8218778">
                <a:moveTo>
                  <a:pt x="0" y="0"/>
                </a:moveTo>
                <a:lnTo>
                  <a:pt x="8218777" y="0"/>
                </a:lnTo>
                <a:lnTo>
                  <a:pt x="8218777" y="8218778"/>
                </a:lnTo>
                <a:lnTo>
                  <a:pt x="0" y="8218778"/>
                </a:lnTo>
                <a:lnTo>
                  <a:pt x="0" y="0"/>
                </a:lnTo>
                <a:close/>
              </a:path>
            </a:pathLst>
          </a:custGeom>
          <a:blipFill>
            <a:blip r:embed="rId11"/>
            <a:stretch>
              <a:fillRect l="0" t="0" r="0" b="0"/>
            </a:stretch>
          </a:blipFill>
        </p:spPr>
      </p:sp>
      <p:sp>
        <p:nvSpPr>
          <p:cNvPr name="TextBox 14" id="14"/>
          <p:cNvSpPr txBox="true"/>
          <p:nvPr/>
        </p:nvSpPr>
        <p:spPr>
          <a:xfrm rot="0">
            <a:off x="1544000" y="416033"/>
            <a:ext cx="1618180" cy="264477"/>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TICKETS INC.</a:t>
            </a:r>
          </a:p>
        </p:txBody>
      </p:sp>
      <p:sp>
        <p:nvSpPr>
          <p:cNvPr name="TextBox 15" id="15"/>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6" id="16"/>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7" id="17"/>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18" id="18"/>
          <p:cNvSpPr txBox="true"/>
          <p:nvPr/>
        </p:nvSpPr>
        <p:spPr>
          <a:xfrm rot="0">
            <a:off x="7358504" y="206638"/>
            <a:ext cx="3925597" cy="1014420"/>
          </a:xfrm>
          <a:prstGeom prst="rect">
            <a:avLst/>
          </a:prstGeom>
        </p:spPr>
        <p:txBody>
          <a:bodyPr anchor="t" rtlCol="false" tIns="0" lIns="0" bIns="0" rIns="0">
            <a:spAutoFit/>
          </a:bodyPr>
          <a:lstStyle/>
          <a:p>
            <a:pPr algn="l">
              <a:lnSpc>
                <a:spcPts val="7837"/>
              </a:lnSpc>
            </a:pPr>
            <a:r>
              <a:rPr lang="en-US" sz="7124">
                <a:solidFill>
                  <a:srgbClr val="FF3131"/>
                </a:solidFill>
                <a:latin typeface="Space Age"/>
                <a:ea typeface="Space Age"/>
                <a:cs typeface="Space Age"/>
                <a:sym typeface="Space Age"/>
              </a:rPr>
              <a:t>LOGIN</a:t>
            </a:r>
          </a:p>
        </p:txBody>
      </p:sp>
      <p:sp>
        <p:nvSpPr>
          <p:cNvPr name="TextBox 19" id="19"/>
          <p:cNvSpPr txBox="true"/>
          <p:nvPr/>
        </p:nvSpPr>
        <p:spPr>
          <a:xfrm rot="0">
            <a:off x="1028700" y="1863229"/>
            <a:ext cx="4950222" cy="818525"/>
          </a:xfrm>
          <a:prstGeom prst="rect">
            <a:avLst/>
          </a:prstGeom>
        </p:spPr>
        <p:txBody>
          <a:bodyPr anchor="t" rtlCol="false" tIns="0" lIns="0" bIns="0" rIns="0">
            <a:spAutoFit/>
          </a:bodyPr>
          <a:lstStyle/>
          <a:p>
            <a:pPr algn="l">
              <a:lnSpc>
                <a:spcPts val="6681"/>
              </a:lnSpc>
              <a:spcBef>
                <a:spcPct val="0"/>
              </a:spcBef>
            </a:pPr>
            <a:r>
              <a:rPr lang="en-US" sz="4772">
                <a:solidFill>
                  <a:srgbClr val="FF3131"/>
                </a:solidFill>
                <a:latin typeface="Helvetica World"/>
                <a:ea typeface="Helvetica World"/>
                <a:cs typeface="Helvetica World"/>
                <a:sym typeface="Helvetica World"/>
              </a:rPr>
              <a:t>HS512</a:t>
            </a:r>
          </a:p>
        </p:txBody>
      </p:sp>
      <p:sp>
        <p:nvSpPr>
          <p:cNvPr name="TextBox 20" id="20"/>
          <p:cNvSpPr txBox="true"/>
          <p:nvPr/>
        </p:nvSpPr>
        <p:spPr>
          <a:xfrm rot="0">
            <a:off x="589616" y="2987806"/>
            <a:ext cx="8092005" cy="6350000"/>
          </a:xfrm>
          <a:prstGeom prst="rect">
            <a:avLst/>
          </a:prstGeom>
        </p:spPr>
        <p:txBody>
          <a:bodyPr anchor="t" rtlCol="false" tIns="0" lIns="0" bIns="0" rIns="0">
            <a:spAutoFit/>
          </a:bodyPr>
          <a:lstStyle/>
          <a:p>
            <a:pPr algn="l">
              <a:lnSpc>
                <a:spcPts val="2800"/>
              </a:lnSpc>
            </a:pPr>
            <a:r>
              <a:rPr lang="en-US" sz="2000">
                <a:solidFill>
                  <a:srgbClr val="FFFFFF"/>
                </a:solidFill>
                <a:latin typeface="Helvetica World"/>
                <a:ea typeface="Helvetica World"/>
                <a:cs typeface="Helvetica World"/>
                <a:sym typeface="Helvetica World"/>
              </a:rPr>
              <a:t>1. Mayor seguridad teórica</a:t>
            </a:r>
          </a:p>
          <a:p>
            <a:pPr algn="l">
              <a:lnSpc>
                <a:spcPts val="2800"/>
              </a:lnSpc>
            </a:pPr>
            <a:r>
              <a:rPr lang="en-US" sz="2000">
                <a:solidFill>
                  <a:srgbClr val="FFFFFF"/>
                </a:solidFill>
                <a:latin typeface="Helvetica World"/>
                <a:ea typeface="Helvetica World"/>
                <a:cs typeface="Helvetica World"/>
                <a:sym typeface="Helvetica World"/>
              </a:rPr>
              <a:t>La firma es de 512 bits (el doble de HS256).</a:t>
            </a:r>
          </a:p>
          <a:p>
            <a:pPr algn="l">
              <a:lnSpc>
                <a:spcPts val="2800"/>
              </a:lnSpc>
            </a:pPr>
            <a:r>
              <a:rPr lang="en-US" sz="2000">
                <a:solidFill>
                  <a:srgbClr val="FFFFFF"/>
                </a:solidFill>
                <a:latin typeface="Helvetica World"/>
                <a:ea typeface="Helvetica World"/>
                <a:cs typeface="Helvetica World"/>
                <a:sym typeface="Helvetica World"/>
              </a:rPr>
              <a:t>Más resistente a ataques de fuerza bruta si alguien intenta adivinar el secreto.</a:t>
            </a:r>
          </a:p>
          <a:p>
            <a:pPr algn="l">
              <a:lnSpc>
                <a:spcPts val="2800"/>
              </a:lnSpc>
            </a:pPr>
          </a:p>
          <a:p>
            <a:pPr algn="l">
              <a:lnSpc>
                <a:spcPts val="2800"/>
              </a:lnSpc>
            </a:pPr>
            <a:r>
              <a:rPr lang="en-US" sz="2000">
                <a:solidFill>
                  <a:srgbClr val="FFFFFF"/>
                </a:solidFill>
                <a:latin typeface="Helvetica World"/>
                <a:ea typeface="Helvetica World"/>
                <a:cs typeface="Helvetica World"/>
                <a:sym typeface="Helvetica World"/>
              </a:rPr>
              <a:t>2. Protección extra ante secretos débiles</a:t>
            </a:r>
          </a:p>
          <a:p>
            <a:pPr algn="l">
              <a:lnSpc>
                <a:spcPts val="2800"/>
              </a:lnSpc>
            </a:pPr>
            <a:r>
              <a:rPr lang="en-US" sz="2000">
                <a:solidFill>
                  <a:srgbClr val="FFFFFF"/>
                </a:solidFill>
                <a:latin typeface="Helvetica World"/>
                <a:ea typeface="Helvetica World"/>
                <a:cs typeface="Helvetica World"/>
                <a:sym typeface="Helvetica World"/>
              </a:rPr>
              <a:t>Aunque siempre debemos usar un secreto largo y aleatorio, HS512 da un “colchón” extra frente a malas prácticas.</a:t>
            </a:r>
          </a:p>
          <a:p>
            <a:pPr algn="l">
              <a:lnSpc>
                <a:spcPts val="2800"/>
              </a:lnSpc>
            </a:pPr>
          </a:p>
          <a:p>
            <a:pPr algn="l">
              <a:lnSpc>
                <a:spcPts val="2800"/>
              </a:lnSpc>
            </a:pPr>
            <a:r>
              <a:rPr lang="en-US" sz="2000">
                <a:solidFill>
                  <a:srgbClr val="FFFFFF"/>
                </a:solidFill>
                <a:latin typeface="Helvetica World"/>
                <a:ea typeface="Helvetica World"/>
                <a:cs typeface="Helvetica World"/>
                <a:sym typeface="Helvetica World"/>
              </a:rPr>
              <a:t>3. Rendimiento aún aceptable</a:t>
            </a:r>
          </a:p>
          <a:p>
            <a:pPr algn="l">
              <a:lnSpc>
                <a:spcPts val="2800"/>
              </a:lnSpc>
            </a:pPr>
            <a:r>
              <a:rPr lang="en-US" sz="2000">
                <a:solidFill>
                  <a:srgbClr val="FFFFFF"/>
                </a:solidFill>
                <a:latin typeface="Helvetica World"/>
                <a:ea typeface="Helvetica World"/>
                <a:cs typeface="Helvetica World"/>
                <a:sym typeface="Helvetica World"/>
              </a:rPr>
              <a:t>Es un poco más pesado que HS256, pero sigue siendo rápido en Node.js (mucho más que RSA/ECDSA).</a:t>
            </a:r>
          </a:p>
          <a:p>
            <a:pPr algn="l">
              <a:lnSpc>
                <a:spcPts val="2800"/>
              </a:lnSpc>
            </a:pPr>
            <a:r>
              <a:rPr lang="en-US" sz="2000">
                <a:solidFill>
                  <a:srgbClr val="FFFFFF"/>
                </a:solidFill>
                <a:latin typeface="Helvetica World"/>
                <a:ea typeface="Helvetica World"/>
                <a:cs typeface="Helvetica World"/>
                <a:sym typeface="Helvetica World"/>
              </a:rPr>
              <a:t>Ideal si emites/verificas miles de tokens por minuto.</a:t>
            </a:r>
          </a:p>
          <a:p>
            <a:pPr algn="l">
              <a:lnSpc>
                <a:spcPts val="2800"/>
              </a:lnSpc>
            </a:pPr>
          </a:p>
          <a:p>
            <a:pPr algn="l">
              <a:lnSpc>
                <a:spcPts val="2800"/>
              </a:lnSpc>
            </a:pPr>
            <a:r>
              <a:rPr lang="en-US" sz="2000">
                <a:solidFill>
                  <a:srgbClr val="FFFFFF"/>
                </a:solidFill>
                <a:latin typeface="Helvetica World"/>
                <a:ea typeface="Helvetica World"/>
                <a:cs typeface="Helvetica World"/>
                <a:sym typeface="Helvetica World"/>
              </a:rPr>
              <a:t>4. Simplicidad (algoritmo simétrico)</a:t>
            </a:r>
          </a:p>
          <a:p>
            <a:pPr algn="l">
              <a:lnSpc>
                <a:spcPts val="2800"/>
              </a:lnSpc>
            </a:pPr>
            <a:r>
              <a:rPr lang="en-US" sz="2000">
                <a:solidFill>
                  <a:srgbClr val="FFFFFF"/>
                </a:solidFill>
                <a:latin typeface="Helvetica World"/>
                <a:ea typeface="Helvetica World"/>
                <a:cs typeface="Helvetica World"/>
                <a:sym typeface="Helvetica World"/>
              </a:rPr>
              <a:t>Solo necesitas un secreto compartido para firmar y verificar.</a:t>
            </a:r>
          </a:p>
          <a:p>
            <a:pPr algn="l">
              <a:lnSpc>
                <a:spcPts val="2800"/>
              </a:lnSpc>
              <a:spcBef>
                <a:spcPct val="0"/>
              </a:spcBef>
            </a:pPr>
            <a:r>
              <a:rPr lang="en-US" sz="2000">
                <a:solidFill>
                  <a:srgbClr val="FFFFFF"/>
                </a:solidFill>
                <a:latin typeface="Helvetica World"/>
                <a:ea typeface="Helvetica World"/>
                <a:cs typeface="Helvetica World"/>
                <a:sym typeface="Helvetica World"/>
              </a:rPr>
              <a:t>Menos complejo de manejar que RS256/ES256 en una arquitectura centralizada.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2244044"/>
            <a:ext cx="7432683" cy="3593786"/>
            <a:chOff x="0" y="0"/>
            <a:chExt cx="1957579" cy="946512"/>
          </a:xfrm>
        </p:grpSpPr>
        <p:sp>
          <p:nvSpPr>
            <p:cNvPr name="Freeform 9" id="9"/>
            <p:cNvSpPr/>
            <p:nvPr/>
          </p:nvSpPr>
          <p:spPr>
            <a:xfrm flipH="false" flipV="false" rot="0">
              <a:off x="0" y="0"/>
              <a:ext cx="1957579" cy="946512"/>
            </a:xfrm>
            <a:custGeom>
              <a:avLst/>
              <a:gdLst/>
              <a:ahLst/>
              <a:cxnLst/>
              <a:rect r="r" b="b" t="t" l="l"/>
              <a:pathLst>
                <a:path h="946512" w="1957579">
                  <a:moveTo>
                    <a:pt x="26040" y="0"/>
                  </a:moveTo>
                  <a:lnTo>
                    <a:pt x="1931539" y="0"/>
                  </a:lnTo>
                  <a:cubicBezTo>
                    <a:pt x="1945920" y="0"/>
                    <a:pt x="1957579" y="11659"/>
                    <a:pt x="1957579" y="26040"/>
                  </a:cubicBezTo>
                  <a:lnTo>
                    <a:pt x="1957579" y="920471"/>
                  </a:lnTo>
                  <a:cubicBezTo>
                    <a:pt x="1957579" y="934853"/>
                    <a:pt x="1945920" y="946512"/>
                    <a:pt x="1931539" y="946512"/>
                  </a:cubicBezTo>
                  <a:lnTo>
                    <a:pt x="26040" y="946512"/>
                  </a:lnTo>
                  <a:cubicBezTo>
                    <a:pt x="11659" y="946512"/>
                    <a:pt x="0" y="934853"/>
                    <a:pt x="0" y="920471"/>
                  </a:cubicBezTo>
                  <a:lnTo>
                    <a:pt x="0" y="26040"/>
                  </a:lnTo>
                  <a:cubicBezTo>
                    <a:pt x="0" y="11659"/>
                    <a:pt x="11659" y="0"/>
                    <a:pt x="26040"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28575"/>
              <a:ext cx="1957579" cy="975087"/>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true" flipV="false" rot="0">
            <a:off x="7112294" y="2865761"/>
            <a:ext cx="625417" cy="625417"/>
          </a:xfrm>
          <a:custGeom>
            <a:avLst/>
            <a:gdLst/>
            <a:ahLst/>
            <a:cxnLst/>
            <a:rect r="r" b="b" t="t" l="l"/>
            <a:pathLst>
              <a:path h="625417" w="625417">
                <a:moveTo>
                  <a:pt x="625417" y="0"/>
                </a:moveTo>
                <a:lnTo>
                  <a:pt x="0" y="0"/>
                </a:lnTo>
                <a:lnTo>
                  <a:pt x="0" y="625417"/>
                </a:lnTo>
                <a:lnTo>
                  <a:pt x="625417" y="625417"/>
                </a:lnTo>
                <a:lnTo>
                  <a:pt x="62541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7035321" y="1094759"/>
            <a:ext cx="928888" cy="9288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5" id="15"/>
          <p:cNvSpPr/>
          <p:nvPr/>
        </p:nvSpPr>
        <p:spPr>
          <a:xfrm flipH="false" flipV="false" rot="0">
            <a:off x="17259300" y="1288741"/>
            <a:ext cx="480931" cy="540925"/>
          </a:xfrm>
          <a:custGeom>
            <a:avLst/>
            <a:gdLst/>
            <a:ahLst/>
            <a:cxnLst/>
            <a:rect r="r" b="b" t="t" l="l"/>
            <a:pathLst>
              <a:path h="540925" w="480931">
                <a:moveTo>
                  <a:pt x="0" y="0"/>
                </a:moveTo>
                <a:lnTo>
                  <a:pt x="480931" y="0"/>
                </a:lnTo>
                <a:lnTo>
                  <a:pt x="480931" y="540924"/>
                </a:lnTo>
                <a:lnTo>
                  <a:pt x="0" y="5409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9166233" y="1559203"/>
            <a:ext cx="8333533" cy="8333533"/>
          </a:xfrm>
          <a:custGeom>
            <a:avLst/>
            <a:gdLst/>
            <a:ahLst/>
            <a:cxnLst/>
            <a:rect r="r" b="b" t="t" l="l"/>
            <a:pathLst>
              <a:path h="8333533" w="8333533">
                <a:moveTo>
                  <a:pt x="0" y="0"/>
                </a:moveTo>
                <a:lnTo>
                  <a:pt x="8333533" y="0"/>
                </a:lnTo>
                <a:lnTo>
                  <a:pt x="8333533" y="8333533"/>
                </a:lnTo>
                <a:lnTo>
                  <a:pt x="0" y="8333533"/>
                </a:lnTo>
                <a:lnTo>
                  <a:pt x="0" y="0"/>
                </a:lnTo>
                <a:close/>
              </a:path>
            </a:pathLst>
          </a:custGeom>
          <a:blipFill>
            <a:blip r:embed="rId11"/>
            <a:stretch>
              <a:fillRect l="0" t="0" r="0" b="0"/>
            </a:stretch>
          </a:blipFill>
        </p:spPr>
      </p:sp>
      <p:sp>
        <p:nvSpPr>
          <p:cNvPr name="TextBox 17" id="17"/>
          <p:cNvSpPr txBox="true"/>
          <p:nvPr/>
        </p:nvSpPr>
        <p:spPr>
          <a:xfrm rot="0">
            <a:off x="1544000" y="416033"/>
            <a:ext cx="1618180" cy="264477"/>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TICKETS INC.</a:t>
            </a:r>
          </a:p>
        </p:txBody>
      </p:sp>
      <p:sp>
        <p:nvSpPr>
          <p:cNvPr name="TextBox 18" id="18"/>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9" id="19"/>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0" id="20"/>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1" id="21"/>
          <p:cNvSpPr txBox="true"/>
          <p:nvPr/>
        </p:nvSpPr>
        <p:spPr>
          <a:xfrm rot="0">
            <a:off x="1028700" y="6927245"/>
            <a:ext cx="12175811" cy="1314869"/>
          </a:xfrm>
          <a:prstGeom prst="rect">
            <a:avLst/>
          </a:prstGeom>
        </p:spPr>
        <p:txBody>
          <a:bodyPr anchor="t" rtlCol="false" tIns="0" lIns="0" bIns="0" rIns="0">
            <a:spAutoFit/>
          </a:bodyPr>
          <a:lstStyle/>
          <a:p>
            <a:pPr algn="l">
              <a:lnSpc>
                <a:spcPts val="10153"/>
              </a:lnSpc>
            </a:pPr>
            <a:r>
              <a:rPr lang="en-US" sz="9230">
                <a:solidFill>
                  <a:srgbClr val="FF3131"/>
                </a:solidFill>
                <a:latin typeface="Space Age"/>
                <a:ea typeface="Space Age"/>
                <a:cs typeface="Space Age"/>
                <a:sym typeface="Space Age"/>
              </a:rPr>
              <a:t>LIBRERÍAS </a:t>
            </a:r>
          </a:p>
        </p:txBody>
      </p:sp>
      <p:grpSp>
        <p:nvGrpSpPr>
          <p:cNvPr name="Group 22" id="22"/>
          <p:cNvGrpSpPr/>
          <p:nvPr/>
        </p:nvGrpSpPr>
        <p:grpSpPr>
          <a:xfrm rot="0">
            <a:off x="1147677" y="2614669"/>
            <a:ext cx="5985339" cy="3050625"/>
            <a:chOff x="0" y="0"/>
            <a:chExt cx="7980453" cy="4067500"/>
          </a:xfrm>
        </p:grpSpPr>
        <p:sp>
          <p:nvSpPr>
            <p:cNvPr name="TextBox 23" id="23"/>
            <p:cNvSpPr txBox="true"/>
            <p:nvPr/>
          </p:nvSpPr>
          <p:spPr>
            <a:xfrm rot="0">
              <a:off x="158636" y="-47625"/>
              <a:ext cx="6205790" cy="427778"/>
            </a:xfrm>
            <a:prstGeom prst="rect">
              <a:avLst/>
            </a:prstGeom>
          </p:spPr>
          <p:txBody>
            <a:bodyPr anchor="t" rtlCol="false" tIns="0" lIns="0" bIns="0" rIns="0">
              <a:spAutoFit/>
            </a:bodyPr>
            <a:lstStyle/>
            <a:p>
              <a:pPr algn="l">
                <a:lnSpc>
                  <a:spcPts val="2659"/>
                </a:lnSpc>
                <a:spcBef>
                  <a:spcPct val="0"/>
                </a:spcBef>
              </a:pPr>
              <a:r>
                <a:rPr lang="en-US" sz="1899">
                  <a:solidFill>
                    <a:srgbClr val="FF3131"/>
                  </a:solidFill>
                  <a:latin typeface="Helvetica World"/>
                  <a:ea typeface="Helvetica World"/>
                  <a:cs typeface="Helvetica World"/>
                  <a:sym typeface="Helvetica World"/>
                </a:rPr>
                <a:t>EXPRESS</a:t>
              </a:r>
            </a:p>
          </p:txBody>
        </p:sp>
        <p:sp>
          <p:nvSpPr>
            <p:cNvPr name="TextBox 24" id="24"/>
            <p:cNvSpPr txBox="true"/>
            <p:nvPr/>
          </p:nvSpPr>
          <p:spPr>
            <a:xfrm rot="0">
              <a:off x="0" y="632652"/>
              <a:ext cx="7980453" cy="1316778"/>
            </a:xfrm>
            <a:prstGeom prst="rect">
              <a:avLst/>
            </a:prstGeom>
          </p:spPr>
          <p:txBody>
            <a:bodyPr anchor="t" rtlCol="false" tIns="0" lIns="0" bIns="0" rIns="0">
              <a:spAutoFit/>
            </a:bodyPr>
            <a:lstStyle/>
            <a:p>
              <a:pPr algn="l">
                <a:lnSpc>
                  <a:spcPts val="2659"/>
                </a:lnSpc>
              </a:pPr>
              <a:r>
                <a:rPr lang="en-US" sz="1899">
                  <a:solidFill>
                    <a:srgbClr val="FFFFFF"/>
                  </a:solidFill>
                  <a:latin typeface="Helvetica World"/>
                  <a:ea typeface="Helvetica World"/>
                  <a:cs typeface="Helvetica World"/>
                  <a:sym typeface="Helvetica World"/>
                </a:rPr>
                <a:t>para Node.js que facilita crear APIs y servidores web.</a:t>
              </a:r>
            </a:p>
            <a:p>
              <a:pPr algn="l">
                <a:lnSpc>
                  <a:spcPts val="2659"/>
                </a:lnSpc>
                <a:spcBef>
                  <a:spcPct val="0"/>
                </a:spcBef>
              </a:pPr>
              <a:r>
                <a:rPr lang="en-US" sz="1899">
                  <a:solidFill>
                    <a:srgbClr val="FFFFFF"/>
                  </a:solidFill>
                  <a:latin typeface="Helvetica World"/>
                  <a:ea typeface="Helvetica World"/>
                  <a:cs typeface="Helvetica World"/>
                  <a:sym typeface="Helvetica World"/>
                </a:rPr>
                <a:t>Maneja rutas (GET, POST, etc.), middlewares, parámetros y respuestas JSON.</a:t>
              </a:r>
            </a:p>
          </p:txBody>
        </p:sp>
        <p:sp>
          <p:nvSpPr>
            <p:cNvPr name="TextBox 25" id="25"/>
            <p:cNvSpPr txBox="true"/>
            <p:nvPr/>
          </p:nvSpPr>
          <p:spPr>
            <a:xfrm rot="0">
              <a:off x="158636" y="2201928"/>
              <a:ext cx="6205790" cy="427778"/>
            </a:xfrm>
            <a:prstGeom prst="rect">
              <a:avLst/>
            </a:prstGeom>
          </p:spPr>
          <p:txBody>
            <a:bodyPr anchor="t" rtlCol="false" tIns="0" lIns="0" bIns="0" rIns="0">
              <a:spAutoFit/>
            </a:bodyPr>
            <a:lstStyle/>
            <a:p>
              <a:pPr algn="l">
                <a:lnSpc>
                  <a:spcPts val="2659"/>
                </a:lnSpc>
                <a:spcBef>
                  <a:spcPct val="0"/>
                </a:spcBef>
              </a:pPr>
              <a:r>
                <a:rPr lang="en-US" sz="1899">
                  <a:solidFill>
                    <a:srgbClr val="FF3131"/>
                  </a:solidFill>
                  <a:latin typeface="Helvetica World"/>
                  <a:ea typeface="Helvetica World"/>
                  <a:cs typeface="Helvetica World"/>
                  <a:sym typeface="Helvetica World"/>
                </a:rPr>
                <a:t>MONGOOSE</a:t>
              </a:r>
            </a:p>
          </p:txBody>
        </p:sp>
        <p:sp>
          <p:nvSpPr>
            <p:cNvPr name="TextBox 26" id="26"/>
            <p:cNvSpPr txBox="true"/>
            <p:nvPr/>
          </p:nvSpPr>
          <p:spPr>
            <a:xfrm rot="0">
              <a:off x="0" y="2750722"/>
              <a:ext cx="7980453" cy="1316778"/>
            </a:xfrm>
            <a:prstGeom prst="rect">
              <a:avLst/>
            </a:prstGeom>
          </p:spPr>
          <p:txBody>
            <a:bodyPr anchor="t" rtlCol="false" tIns="0" lIns="0" bIns="0" rIns="0">
              <a:spAutoFit/>
            </a:bodyPr>
            <a:lstStyle/>
            <a:p>
              <a:pPr algn="l">
                <a:lnSpc>
                  <a:spcPts val="2659"/>
                </a:lnSpc>
              </a:pPr>
              <a:r>
                <a:rPr lang="en-US" sz="1899">
                  <a:solidFill>
                    <a:srgbClr val="FFFFFF"/>
                  </a:solidFill>
                  <a:latin typeface="Helvetica World"/>
                  <a:ea typeface="Helvetica World"/>
                  <a:cs typeface="Helvetica World"/>
                  <a:sym typeface="Helvetica World"/>
                </a:rPr>
                <a:t>Driver oficial de MongoDB para Node.js.</a:t>
              </a:r>
            </a:p>
            <a:p>
              <a:pPr algn="l">
                <a:lnSpc>
                  <a:spcPts val="2659"/>
                </a:lnSpc>
                <a:spcBef>
                  <a:spcPct val="0"/>
                </a:spcBef>
              </a:pPr>
              <a:r>
                <a:rPr lang="en-US" sz="1899">
                  <a:solidFill>
                    <a:srgbClr val="FFFFFF"/>
                  </a:solidFill>
                  <a:latin typeface="Helvetica World"/>
                  <a:ea typeface="Helvetica World"/>
                  <a:cs typeface="Helvetica World"/>
                  <a:sym typeface="Helvetica World"/>
                </a:rPr>
                <a:t>Permite conectar tu app a una base de datos MongoDB y hacer operaciones CRUD.</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1360624" y="1413611"/>
            <a:ext cx="5761859" cy="2595042"/>
            <a:chOff x="0" y="0"/>
            <a:chExt cx="8459470" cy="3810000"/>
          </a:xfrm>
        </p:grpSpPr>
        <p:sp>
          <p:nvSpPr>
            <p:cNvPr name="Freeform 9" id="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25100" r="0" b="-25100"/>
              </a:stretch>
            </a:blipFill>
          </p:spPr>
        </p:sp>
      </p:grpSp>
      <p:grpSp>
        <p:nvGrpSpPr>
          <p:cNvPr name="Group 10" id="10"/>
          <p:cNvGrpSpPr/>
          <p:nvPr/>
        </p:nvGrpSpPr>
        <p:grpSpPr>
          <a:xfrm rot="0">
            <a:off x="1028700" y="1691689"/>
            <a:ext cx="8370145" cy="7566611"/>
            <a:chOff x="0" y="0"/>
            <a:chExt cx="6350000" cy="5740400"/>
          </a:xfrm>
        </p:grpSpPr>
        <p:sp>
          <p:nvSpPr>
            <p:cNvPr name="Freeform 11" id="11"/>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8"/>
              <a:stretch>
                <a:fillRect l="-17843" t="0" r="-17843" b="0"/>
              </a:stretch>
            </a:blipFill>
          </p:spPr>
        </p:sp>
      </p:grpSp>
      <p:sp>
        <p:nvSpPr>
          <p:cNvPr name="TextBox 12" id="12"/>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LARANA, INC.</a:t>
            </a:r>
          </a:p>
        </p:txBody>
      </p:sp>
      <p:sp>
        <p:nvSpPr>
          <p:cNvPr name="TextBox 13" id="13"/>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4" id="14"/>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5" id="15"/>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grpSp>
        <p:nvGrpSpPr>
          <p:cNvPr name="Group 16" id="16"/>
          <p:cNvGrpSpPr/>
          <p:nvPr/>
        </p:nvGrpSpPr>
        <p:grpSpPr>
          <a:xfrm rot="0">
            <a:off x="10168560" y="4008653"/>
            <a:ext cx="7090740" cy="6545217"/>
            <a:chOff x="0" y="0"/>
            <a:chExt cx="1867520" cy="1723843"/>
          </a:xfrm>
        </p:grpSpPr>
        <p:sp>
          <p:nvSpPr>
            <p:cNvPr name="Freeform 17" id="17"/>
            <p:cNvSpPr/>
            <p:nvPr/>
          </p:nvSpPr>
          <p:spPr>
            <a:xfrm flipH="false" flipV="false" rot="0">
              <a:off x="0" y="0"/>
              <a:ext cx="1867520" cy="1723843"/>
            </a:xfrm>
            <a:custGeom>
              <a:avLst/>
              <a:gdLst/>
              <a:ahLst/>
              <a:cxnLst/>
              <a:rect r="r" b="b" t="t" l="l"/>
              <a:pathLst>
                <a:path h="1723843" w="1867520">
                  <a:moveTo>
                    <a:pt x="27296" y="0"/>
                  </a:moveTo>
                  <a:lnTo>
                    <a:pt x="1840224" y="0"/>
                  </a:lnTo>
                  <a:cubicBezTo>
                    <a:pt x="1847463" y="0"/>
                    <a:pt x="1854406" y="2876"/>
                    <a:pt x="1859525" y="7995"/>
                  </a:cubicBezTo>
                  <a:cubicBezTo>
                    <a:pt x="1864644" y="13114"/>
                    <a:pt x="1867520" y="20057"/>
                    <a:pt x="1867520" y="27296"/>
                  </a:cubicBezTo>
                  <a:lnTo>
                    <a:pt x="1867520" y="1696547"/>
                  </a:lnTo>
                  <a:cubicBezTo>
                    <a:pt x="1867520" y="1711622"/>
                    <a:pt x="1855299" y="1723843"/>
                    <a:pt x="1840224" y="1723843"/>
                  </a:cubicBezTo>
                  <a:lnTo>
                    <a:pt x="27296" y="1723843"/>
                  </a:lnTo>
                  <a:cubicBezTo>
                    <a:pt x="12221" y="1723843"/>
                    <a:pt x="0" y="1711622"/>
                    <a:pt x="0" y="1696547"/>
                  </a:cubicBezTo>
                  <a:lnTo>
                    <a:pt x="0" y="27296"/>
                  </a:lnTo>
                  <a:cubicBezTo>
                    <a:pt x="0" y="12221"/>
                    <a:pt x="12221" y="0"/>
                    <a:pt x="27296" y="0"/>
                  </a:cubicBezTo>
                  <a:close/>
                </a:path>
              </a:pathLst>
            </a:custGeom>
            <a:solidFill>
              <a:srgbClr val="000000">
                <a:alpha val="0"/>
              </a:srgbClr>
            </a:solidFill>
            <a:ln w="9525" cap="rnd">
              <a:solidFill>
                <a:srgbClr val="FFFFFF"/>
              </a:solidFill>
              <a:prstDash val="solid"/>
              <a:round/>
            </a:ln>
          </p:spPr>
        </p:sp>
        <p:sp>
          <p:nvSpPr>
            <p:cNvPr name="TextBox 18" id="18"/>
            <p:cNvSpPr txBox="true"/>
            <p:nvPr/>
          </p:nvSpPr>
          <p:spPr>
            <a:xfrm>
              <a:off x="0" y="-28575"/>
              <a:ext cx="1867520" cy="1752418"/>
            </a:xfrm>
            <a:prstGeom prst="rect">
              <a:avLst/>
            </a:prstGeom>
          </p:spPr>
          <p:txBody>
            <a:bodyPr anchor="ctr" rtlCol="false" tIns="50800" lIns="50800" bIns="50800" rIns="50800"/>
            <a:lstStyle/>
            <a:p>
              <a:pPr algn="ctr">
                <a:lnSpc>
                  <a:spcPts val="1960"/>
                </a:lnSpc>
              </a:pPr>
            </a:p>
          </p:txBody>
        </p:sp>
      </p:grpSp>
      <p:sp>
        <p:nvSpPr>
          <p:cNvPr name="TextBox 19" id="19"/>
          <p:cNvSpPr txBox="true"/>
          <p:nvPr/>
        </p:nvSpPr>
        <p:spPr>
          <a:xfrm rot="0">
            <a:off x="10253074" y="4391448"/>
            <a:ext cx="5613646" cy="316318"/>
          </a:xfrm>
          <a:prstGeom prst="rect">
            <a:avLst/>
          </a:prstGeom>
        </p:spPr>
        <p:txBody>
          <a:bodyPr anchor="t" rtlCol="false" tIns="0" lIns="0" bIns="0" rIns="0">
            <a:spAutoFit/>
          </a:bodyPr>
          <a:lstStyle/>
          <a:p>
            <a:pPr algn="l">
              <a:lnSpc>
                <a:spcPts val="2515"/>
              </a:lnSpc>
              <a:spcBef>
                <a:spcPct val="0"/>
              </a:spcBef>
            </a:pPr>
            <a:r>
              <a:rPr lang="en-US" sz="1796">
                <a:solidFill>
                  <a:srgbClr val="FF3131"/>
                </a:solidFill>
                <a:latin typeface="Helvetica World"/>
                <a:ea typeface="Helvetica World"/>
                <a:cs typeface="Helvetica World"/>
                <a:sym typeface="Helvetica World"/>
              </a:rPr>
              <a:t>BCRYPTJS</a:t>
            </a:r>
          </a:p>
        </p:txBody>
      </p:sp>
      <p:sp>
        <p:nvSpPr>
          <p:cNvPr name="TextBox 20" id="20"/>
          <p:cNvSpPr txBox="true"/>
          <p:nvPr/>
        </p:nvSpPr>
        <p:spPr>
          <a:xfrm rot="0">
            <a:off x="10463581" y="4980080"/>
            <a:ext cx="6533622" cy="2091690"/>
          </a:xfrm>
          <a:prstGeom prst="rect">
            <a:avLst/>
          </a:prstGeom>
        </p:spPr>
        <p:txBody>
          <a:bodyPr anchor="t" rtlCol="false" tIns="0" lIns="0" bIns="0" rIns="0">
            <a:spAutoFit/>
          </a:bodyPr>
          <a:lstStyle/>
          <a:p>
            <a:pPr algn="l">
              <a:lnSpc>
                <a:spcPts val="3359"/>
              </a:lnSpc>
            </a:pPr>
            <a:r>
              <a:rPr lang="en-US" sz="2400">
                <a:solidFill>
                  <a:srgbClr val="FFFFFF"/>
                </a:solidFill>
                <a:latin typeface="Helvetica World"/>
                <a:ea typeface="Helvetica World"/>
                <a:cs typeface="Helvetica World"/>
                <a:sym typeface="Helvetica World"/>
              </a:rPr>
              <a:t>Librería para hashear contraseñas de forma segura.</a:t>
            </a:r>
          </a:p>
          <a:p>
            <a:pPr algn="l">
              <a:lnSpc>
                <a:spcPts val="3359"/>
              </a:lnSpc>
            </a:pPr>
            <a:r>
              <a:rPr lang="en-US" sz="2400">
                <a:solidFill>
                  <a:srgbClr val="FFFFFF"/>
                </a:solidFill>
                <a:latin typeface="Helvetica World"/>
                <a:ea typeface="Helvetica World"/>
                <a:cs typeface="Helvetica World"/>
                <a:sym typeface="Helvetica World"/>
              </a:rPr>
              <a:t>Usa el algoritmo bcrypt (con salt automático).</a:t>
            </a:r>
          </a:p>
          <a:p>
            <a:pPr algn="l">
              <a:lnSpc>
                <a:spcPts val="3359"/>
              </a:lnSpc>
              <a:spcBef>
                <a:spcPct val="0"/>
              </a:spcBef>
            </a:pPr>
            <a:r>
              <a:rPr lang="en-US" sz="2400">
                <a:solidFill>
                  <a:srgbClr val="FFFFFF"/>
                </a:solidFill>
                <a:latin typeface="Helvetica World"/>
                <a:ea typeface="Helvetica World"/>
                <a:cs typeface="Helvetica World"/>
                <a:sym typeface="Helvetica World"/>
              </a:rPr>
              <a:t>Nunca guardas contraseñas en texto plano, solo el hash.</a:t>
            </a:r>
          </a:p>
        </p:txBody>
      </p:sp>
      <p:sp>
        <p:nvSpPr>
          <p:cNvPr name="TextBox 21" id="21"/>
          <p:cNvSpPr txBox="true"/>
          <p:nvPr/>
        </p:nvSpPr>
        <p:spPr>
          <a:xfrm rot="0">
            <a:off x="10463581" y="7987277"/>
            <a:ext cx="5613646" cy="1672590"/>
          </a:xfrm>
          <a:prstGeom prst="rect">
            <a:avLst/>
          </a:prstGeom>
        </p:spPr>
        <p:txBody>
          <a:bodyPr anchor="t" rtlCol="false" tIns="0" lIns="0" bIns="0" rIns="0">
            <a:spAutoFit/>
          </a:bodyPr>
          <a:lstStyle/>
          <a:p>
            <a:pPr algn="l">
              <a:lnSpc>
                <a:spcPts val="3359"/>
              </a:lnSpc>
            </a:pPr>
            <a:r>
              <a:rPr lang="en-US" sz="2400">
                <a:solidFill>
                  <a:srgbClr val="FFFFFF"/>
                </a:solidFill>
                <a:latin typeface="Helvetica World"/>
                <a:ea typeface="Helvetica World"/>
                <a:cs typeface="Helvetica World"/>
                <a:sym typeface="Helvetica World"/>
              </a:rPr>
              <a:t>Librería para crear y verificar tokens JWT.</a:t>
            </a:r>
          </a:p>
          <a:p>
            <a:pPr algn="l">
              <a:lnSpc>
                <a:spcPts val="3359"/>
              </a:lnSpc>
              <a:spcBef>
                <a:spcPct val="0"/>
              </a:spcBef>
            </a:pPr>
            <a:r>
              <a:rPr lang="en-US" sz="2400">
                <a:solidFill>
                  <a:srgbClr val="FFFFFF"/>
                </a:solidFill>
                <a:latin typeface="Helvetica World"/>
                <a:ea typeface="Helvetica World"/>
                <a:cs typeface="Helvetica World"/>
                <a:sym typeface="Helvetica World"/>
              </a:rPr>
              <a:t>Usada para autenticación (login), autorización (acceso a recursos), y manejo de sesiones sin estado.</a:t>
            </a:r>
          </a:p>
        </p:txBody>
      </p:sp>
      <p:grpSp>
        <p:nvGrpSpPr>
          <p:cNvPr name="Group 22" id="22"/>
          <p:cNvGrpSpPr/>
          <p:nvPr/>
        </p:nvGrpSpPr>
        <p:grpSpPr>
          <a:xfrm rot="0">
            <a:off x="16127773" y="4142003"/>
            <a:ext cx="1131527" cy="113152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5" id="25"/>
          <p:cNvSpPr/>
          <p:nvPr/>
        </p:nvSpPr>
        <p:spPr>
          <a:xfrm flipH="false" flipV="false" rot="0">
            <a:off x="16400613" y="4378302"/>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10263165" y="7394734"/>
            <a:ext cx="5613646" cy="316318"/>
          </a:xfrm>
          <a:prstGeom prst="rect">
            <a:avLst/>
          </a:prstGeom>
        </p:spPr>
        <p:txBody>
          <a:bodyPr anchor="t" rtlCol="false" tIns="0" lIns="0" bIns="0" rIns="0">
            <a:spAutoFit/>
          </a:bodyPr>
          <a:lstStyle/>
          <a:p>
            <a:pPr algn="l">
              <a:lnSpc>
                <a:spcPts val="2515"/>
              </a:lnSpc>
              <a:spcBef>
                <a:spcPct val="0"/>
              </a:spcBef>
            </a:pPr>
            <a:r>
              <a:rPr lang="en-US" sz="1796">
                <a:solidFill>
                  <a:srgbClr val="FF3131"/>
                </a:solidFill>
                <a:latin typeface="Helvetica World"/>
                <a:ea typeface="Helvetica World"/>
                <a:cs typeface="Helvetica World"/>
                <a:sym typeface="Helvetica World"/>
              </a:rPr>
              <a:t>JSONWEBTOKEN (JWT)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9007082" y="2832474"/>
            <a:ext cx="9920034" cy="5954004"/>
            <a:chOff x="0" y="0"/>
            <a:chExt cx="6350000" cy="3811270"/>
          </a:xfrm>
        </p:grpSpPr>
        <p:sp>
          <p:nvSpPr>
            <p:cNvPr name="Freeform 9" id="9"/>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7"/>
              <a:stretch>
                <a:fillRect l="0" t="-33305" r="0" b="-33305"/>
              </a:stretch>
            </a:blipFill>
          </p:spPr>
        </p:sp>
      </p:grpSp>
      <p:sp>
        <p:nvSpPr>
          <p:cNvPr name="Freeform 10" id="10"/>
          <p:cNvSpPr/>
          <p:nvPr/>
        </p:nvSpPr>
        <p:spPr>
          <a:xfrm flipH="true" flipV="false" rot="0">
            <a:off x="9144000" y="4801740"/>
            <a:ext cx="449124" cy="449124"/>
          </a:xfrm>
          <a:custGeom>
            <a:avLst/>
            <a:gdLst/>
            <a:ahLst/>
            <a:cxnLst/>
            <a:rect r="r" b="b" t="t" l="l"/>
            <a:pathLst>
              <a:path h="449124" w="449124">
                <a:moveTo>
                  <a:pt x="449124" y="0"/>
                </a:moveTo>
                <a:lnTo>
                  <a:pt x="0" y="0"/>
                </a:lnTo>
                <a:lnTo>
                  <a:pt x="0" y="449124"/>
                </a:lnTo>
                <a:lnTo>
                  <a:pt x="449124" y="449124"/>
                </a:lnTo>
                <a:lnTo>
                  <a:pt x="449124"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1028700" y="2360653"/>
            <a:ext cx="7432683" cy="6897647"/>
            <a:chOff x="0" y="0"/>
            <a:chExt cx="1957579" cy="1816664"/>
          </a:xfrm>
        </p:grpSpPr>
        <p:sp>
          <p:nvSpPr>
            <p:cNvPr name="Freeform 12" id="12"/>
            <p:cNvSpPr/>
            <p:nvPr/>
          </p:nvSpPr>
          <p:spPr>
            <a:xfrm flipH="false" flipV="false" rot="0">
              <a:off x="0" y="0"/>
              <a:ext cx="1957579" cy="1816664"/>
            </a:xfrm>
            <a:custGeom>
              <a:avLst/>
              <a:gdLst/>
              <a:ahLst/>
              <a:cxnLst/>
              <a:rect r="r" b="b" t="t" l="l"/>
              <a:pathLst>
                <a:path h="1816664" w="1957579">
                  <a:moveTo>
                    <a:pt x="26040" y="0"/>
                  </a:moveTo>
                  <a:lnTo>
                    <a:pt x="1931539" y="0"/>
                  </a:lnTo>
                  <a:cubicBezTo>
                    <a:pt x="1945920" y="0"/>
                    <a:pt x="1957579" y="11659"/>
                    <a:pt x="1957579" y="26040"/>
                  </a:cubicBezTo>
                  <a:lnTo>
                    <a:pt x="1957579" y="1790624"/>
                  </a:lnTo>
                  <a:cubicBezTo>
                    <a:pt x="1957579" y="1805006"/>
                    <a:pt x="1945920" y="1816664"/>
                    <a:pt x="1931539" y="1816664"/>
                  </a:cubicBezTo>
                  <a:lnTo>
                    <a:pt x="26040" y="1816664"/>
                  </a:lnTo>
                  <a:cubicBezTo>
                    <a:pt x="11659" y="1816664"/>
                    <a:pt x="0" y="1805006"/>
                    <a:pt x="0" y="1790624"/>
                  </a:cubicBezTo>
                  <a:lnTo>
                    <a:pt x="0" y="26040"/>
                  </a:lnTo>
                  <a:cubicBezTo>
                    <a:pt x="0" y="11659"/>
                    <a:pt x="11659" y="0"/>
                    <a:pt x="26040" y="0"/>
                  </a:cubicBezTo>
                  <a:close/>
                </a:path>
              </a:pathLst>
            </a:custGeom>
            <a:solidFill>
              <a:srgbClr val="000000">
                <a:alpha val="0"/>
              </a:srgbClr>
            </a:solidFill>
            <a:ln w="9525" cap="rnd">
              <a:solidFill>
                <a:srgbClr val="FFFFFF"/>
              </a:solidFill>
              <a:prstDash val="solid"/>
              <a:round/>
            </a:ln>
          </p:spPr>
        </p:sp>
        <p:sp>
          <p:nvSpPr>
            <p:cNvPr name="TextBox 13" id="13"/>
            <p:cNvSpPr txBox="true"/>
            <p:nvPr/>
          </p:nvSpPr>
          <p:spPr>
            <a:xfrm>
              <a:off x="0" y="-28575"/>
              <a:ext cx="1957579" cy="1845239"/>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2233458" y="2360653"/>
            <a:ext cx="4586548" cy="6897647"/>
            <a:chOff x="0" y="0"/>
            <a:chExt cx="4222394" cy="6350000"/>
          </a:xfrm>
        </p:grpSpPr>
        <p:sp>
          <p:nvSpPr>
            <p:cNvPr name="Freeform 15" id="15"/>
            <p:cNvSpPr/>
            <p:nvPr/>
          </p:nvSpPr>
          <p:spPr>
            <a:xfrm flipH="false" flipV="false" rot="0">
              <a:off x="0" y="0"/>
              <a:ext cx="4222393" cy="6350000"/>
            </a:xfrm>
            <a:custGeom>
              <a:avLst/>
              <a:gdLst/>
              <a:ahLst/>
              <a:cxnLst/>
              <a:rect r="r" b="b" t="t" l="l"/>
              <a:pathLst>
                <a:path h="6350000" w="4222393">
                  <a:moveTo>
                    <a:pt x="4222393" y="623570"/>
                  </a:moveTo>
                  <a:lnTo>
                    <a:pt x="4222393" y="2641600"/>
                  </a:lnTo>
                  <a:cubicBezTo>
                    <a:pt x="4222393" y="2821940"/>
                    <a:pt x="4141544" y="2993390"/>
                    <a:pt x="4002015" y="3112770"/>
                  </a:cubicBezTo>
                  <a:cubicBezTo>
                    <a:pt x="3862486" y="3230880"/>
                    <a:pt x="3781637" y="3402330"/>
                    <a:pt x="3781637" y="3583940"/>
                  </a:cubicBezTo>
                  <a:lnTo>
                    <a:pt x="3781637" y="5726430"/>
                  </a:lnTo>
                  <a:cubicBezTo>
                    <a:pt x="3781637" y="6070600"/>
                    <a:pt x="3494755" y="6350000"/>
                    <a:pt x="3141367" y="6350000"/>
                  </a:cubicBezTo>
                  <a:lnTo>
                    <a:pt x="640270" y="6350000"/>
                  </a:lnTo>
                  <a:cubicBezTo>
                    <a:pt x="286883" y="6350000"/>
                    <a:pt x="0" y="6070600"/>
                    <a:pt x="0" y="5726430"/>
                  </a:cubicBezTo>
                  <a:lnTo>
                    <a:pt x="0" y="623570"/>
                  </a:lnTo>
                  <a:cubicBezTo>
                    <a:pt x="0" y="279400"/>
                    <a:pt x="286883" y="0"/>
                    <a:pt x="640270" y="0"/>
                  </a:cubicBezTo>
                  <a:lnTo>
                    <a:pt x="3583427" y="0"/>
                  </a:lnTo>
                  <a:cubicBezTo>
                    <a:pt x="3936815" y="0"/>
                    <a:pt x="4222393" y="279400"/>
                    <a:pt x="4222393" y="623570"/>
                  </a:cubicBezTo>
                  <a:close/>
                </a:path>
              </a:pathLst>
            </a:custGeom>
            <a:blipFill>
              <a:blip r:embed="rId10"/>
              <a:stretch>
                <a:fillRect l="-25194" t="0" r="-25194" b="0"/>
              </a:stretch>
            </a:blipFill>
          </p:spPr>
        </p:sp>
      </p:grpSp>
      <p:grpSp>
        <p:nvGrpSpPr>
          <p:cNvPr name="Group 16" id="16"/>
          <p:cNvGrpSpPr/>
          <p:nvPr/>
        </p:nvGrpSpPr>
        <p:grpSpPr>
          <a:xfrm rot="0">
            <a:off x="1028700" y="2587764"/>
            <a:ext cx="928888" cy="9288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9" id="19"/>
          <p:cNvSpPr/>
          <p:nvPr/>
        </p:nvSpPr>
        <p:spPr>
          <a:xfrm flipH="false" flipV="false" rot="0">
            <a:off x="1252679" y="2781746"/>
            <a:ext cx="480931" cy="540925"/>
          </a:xfrm>
          <a:custGeom>
            <a:avLst/>
            <a:gdLst/>
            <a:ahLst/>
            <a:cxnLst/>
            <a:rect r="r" b="b" t="t" l="l"/>
            <a:pathLst>
              <a:path h="540925" w="480931">
                <a:moveTo>
                  <a:pt x="0" y="0"/>
                </a:moveTo>
                <a:lnTo>
                  <a:pt x="480931" y="0"/>
                </a:lnTo>
                <a:lnTo>
                  <a:pt x="480931" y="540924"/>
                </a:lnTo>
                <a:lnTo>
                  <a:pt x="0" y="540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LARANA, INC.</a:t>
            </a:r>
          </a:p>
        </p:txBody>
      </p:sp>
      <p:sp>
        <p:nvSpPr>
          <p:cNvPr name="TextBox 21" id="21"/>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22" id="22"/>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3" id="23"/>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4" id="24"/>
          <p:cNvSpPr txBox="true"/>
          <p:nvPr/>
        </p:nvSpPr>
        <p:spPr>
          <a:xfrm rot="0">
            <a:off x="2605246" y="2521089"/>
            <a:ext cx="4740771" cy="523875"/>
          </a:xfrm>
          <a:prstGeom prst="rect">
            <a:avLst/>
          </a:prstGeom>
        </p:spPr>
        <p:txBody>
          <a:bodyPr anchor="t" rtlCol="false" tIns="0" lIns="0" bIns="0" rIns="0">
            <a:spAutoFit/>
          </a:bodyPr>
          <a:lstStyle/>
          <a:p>
            <a:pPr algn="l">
              <a:lnSpc>
                <a:spcPts val="4200"/>
              </a:lnSpc>
              <a:spcBef>
                <a:spcPct val="0"/>
              </a:spcBef>
            </a:pPr>
            <a:r>
              <a:rPr lang="en-US" sz="3000">
                <a:solidFill>
                  <a:srgbClr val="FF3131"/>
                </a:solidFill>
                <a:latin typeface="Helvetica World"/>
                <a:ea typeface="Helvetica World"/>
                <a:cs typeface="Helvetica World"/>
                <a:sym typeface="Helvetica World"/>
              </a:rPr>
              <a:t>DOTENV</a:t>
            </a:r>
          </a:p>
        </p:txBody>
      </p:sp>
      <p:sp>
        <p:nvSpPr>
          <p:cNvPr name="TextBox 25" id="25"/>
          <p:cNvSpPr txBox="true"/>
          <p:nvPr/>
        </p:nvSpPr>
        <p:spPr>
          <a:xfrm rot="0">
            <a:off x="2605246" y="3159174"/>
            <a:ext cx="5484348" cy="2091690"/>
          </a:xfrm>
          <a:prstGeom prst="rect">
            <a:avLst/>
          </a:prstGeom>
        </p:spPr>
        <p:txBody>
          <a:bodyPr anchor="t" rtlCol="false" tIns="0" lIns="0" bIns="0" rIns="0">
            <a:spAutoFit/>
          </a:bodyPr>
          <a:lstStyle/>
          <a:p>
            <a:pPr algn="l">
              <a:lnSpc>
                <a:spcPts val="3359"/>
              </a:lnSpc>
            </a:pPr>
            <a:r>
              <a:rPr lang="en-US" sz="2400">
                <a:solidFill>
                  <a:srgbClr val="FFFFFF"/>
                </a:solidFill>
                <a:latin typeface="Helvetica World"/>
                <a:ea typeface="Helvetica World"/>
                <a:cs typeface="Helvetica World"/>
                <a:sym typeface="Helvetica World"/>
              </a:rPr>
              <a:t>Permite cargar variables de entorno desde un archivo .env.</a:t>
            </a:r>
          </a:p>
          <a:p>
            <a:pPr algn="l">
              <a:lnSpc>
                <a:spcPts val="3359"/>
              </a:lnSpc>
              <a:spcBef>
                <a:spcPct val="0"/>
              </a:spcBef>
            </a:pPr>
            <a:r>
              <a:rPr lang="en-US" sz="2400">
                <a:solidFill>
                  <a:srgbClr val="FFFFFF"/>
                </a:solidFill>
                <a:latin typeface="Helvetica World"/>
                <a:ea typeface="Helvetica World"/>
                <a:cs typeface="Helvetica World"/>
                <a:sym typeface="Helvetica World"/>
              </a:rPr>
              <a:t>Útil para guardar credenciales, claves secretas, configuraciones sin hardcodearlas en el código.</a:t>
            </a:r>
          </a:p>
        </p:txBody>
      </p:sp>
      <p:sp>
        <p:nvSpPr>
          <p:cNvPr name="TextBox 26" id="26"/>
          <p:cNvSpPr txBox="true"/>
          <p:nvPr/>
        </p:nvSpPr>
        <p:spPr>
          <a:xfrm rot="0">
            <a:off x="2605246" y="5247502"/>
            <a:ext cx="4740771" cy="1057275"/>
          </a:xfrm>
          <a:prstGeom prst="rect">
            <a:avLst/>
          </a:prstGeom>
        </p:spPr>
        <p:txBody>
          <a:bodyPr anchor="t" rtlCol="false" tIns="0" lIns="0" bIns="0" rIns="0">
            <a:spAutoFit/>
          </a:bodyPr>
          <a:lstStyle/>
          <a:p>
            <a:pPr algn="l">
              <a:lnSpc>
                <a:spcPts val="4200"/>
              </a:lnSpc>
              <a:spcBef>
                <a:spcPct val="0"/>
              </a:spcBef>
            </a:pPr>
            <a:r>
              <a:rPr lang="en-US" sz="3000">
                <a:solidFill>
                  <a:srgbClr val="FF3131"/>
                </a:solidFill>
                <a:latin typeface="Helvetica World"/>
                <a:ea typeface="Helvetica World"/>
                <a:cs typeface="Helvetica World"/>
                <a:sym typeface="Helvetica World"/>
              </a:rPr>
              <a:t>CORS (CROSS-ORIGIN RESOURCE SHARING)</a:t>
            </a:r>
          </a:p>
        </p:txBody>
      </p:sp>
      <p:sp>
        <p:nvSpPr>
          <p:cNvPr name="TextBox 27" id="27"/>
          <p:cNvSpPr txBox="true"/>
          <p:nvPr/>
        </p:nvSpPr>
        <p:spPr>
          <a:xfrm rot="0">
            <a:off x="2605246" y="6419077"/>
            <a:ext cx="5484348" cy="2510790"/>
          </a:xfrm>
          <a:prstGeom prst="rect">
            <a:avLst/>
          </a:prstGeom>
        </p:spPr>
        <p:txBody>
          <a:bodyPr anchor="t" rtlCol="false" tIns="0" lIns="0" bIns="0" rIns="0">
            <a:spAutoFit/>
          </a:bodyPr>
          <a:lstStyle/>
          <a:p>
            <a:pPr algn="l">
              <a:lnSpc>
                <a:spcPts val="3359"/>
              </a:lnSpc>
            </a:pPr>
            <a:r>
              <a:rPr lang="en-US" sz="2400">
                <a:solidFill>
                  <a:srgbClr val="FFFFFF"/>
                </a:solidFill>
                <a:latin typeface="Helvetica World"/>
                <a:ea typeface="Helvetica World"/>
                <a:cs typeface="Helvetica World"/>
                <a:sym typeface="Helvetica World"/>
              </a:rPr>
              <a:t>Middleware de Express que habilita o restringe peticiones HTTP desde otros dominios (ejemplo: frontend en React pide datos a tu API).</a:t>
            </a:r>
          </a:p>
          <a:p>
            <a:pPr algn="l">
              <a:lnSpc>
                <a:spcPts val="3359"/>
              </a:lnSpc>
              <a:spcBef>
                <a:spcPct val="0"/>
              </a:spcBef>
            </a:pPr>
            <a:r>
              <a:rPr lang="en-US" sz="2400">
                <a:solidFill>
                  <a:srgbClr val="FFFFFF"/>
                </a:solidFill>
                <a:latin typeface="Helvetica World"/>
                <a:ea typeface="Helvetica World"/>
                <a:cs typeface="Helvetica World"/>
                <a:sym typeface="Helvetica World"/>
              </a:rPr>
              <a:t>Evita errores tipo CORS policy: No 'Access-Control-Allow-Origin' header....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2105599"/>
            <a:ext cx="8115300" cy="3654992"/>
            <a:chOff x="0" y="0"/>
            <a:chExt cx="8459470" cy="3810000"/>
          </a:xfrm>
        </p:grpSpPr>
        <p:sp>
          <p:nvSpPr>
            <p:cNvPr name="Freeform 9" id="9"/>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12467" r="0" b="-12467"/>
              </a:stretch>
            </a:blipFill>
          </p:spPr>
        </p:sp>
      </p:grpSp>
      <p:sp>
        <p:nvSpPr>
          <p:cNvPr name="Freeform 10" id="10"/>
          <p:cNvSpPr/>
          <p:nvPr/>
        </p:nvSpPr>
        <p:spPr>
          <a:xfrm flipH="true" flipV="false" rot="0">
            <a:off x="1028700" y="5255450"/>
            <a:ext cx="515300" cy="515300"/>
          </a:xfrm>
          <a:custGeom>
            <a:avLst/>
            <a:gdLst/>
            <a:ahLst/>
            <a:cxnLst/>
            <a:rect r="r" b="b" t="t" l="l"/>
            <a:pathLst>
              <a:path h="515300" w="515300">
                <a:moveTo>
                  <a:pt x="515300" y="0"/>
                </a:moveTo>
                <a:lnTo>
                  <a:pt x="0" y="0"/>
                </a:lnTo>
                <a:lnTo>
                  <a:pt x="0" y="515300"/>
                </a:lnTo>
                <a:lnTo>
                  <a:pt x="515300" y="515300"/>
                </a:lnTo>
                <a:lnTo>
                  <a:pt x="5153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10300402" y="2105599"/>
            <a:ext cx="6958898" cy="8448270"/>
            <a:chOff x="0" y="0"/>
            <a:chExt cx="1832796" cy="2225059"/>
          </a:xfrm>
        </p:grpSpPr>
        <p:sp>
          <p:nvSpPr>
            <p:cNvPr name="Freeform 12" id="12"/>
            <p:cNvSpPr/>
            <p:nvPr/>
          </p:nvSpPr>
          <p:spPr>
            <a:xfrm flipH="false" flipV="false" rot="0">
              <a:off x="0" y="0"/>
              <a:ext cx="1832796" cy="2225059"/>
            </a:xfrm>
            <a:custGeom>
              <a:avLst/>
              <a:gdLst/>
              <a:ahLst/>
              <a:cxnLst/>
              <a:rect r="r" b="b" t="t" l="l"/>
              <a:pathLst>
                <a:path h="2225059" w="1832796">
                  <a:moveTo>
                    <a:pt x="27813" y="0"/>
                  </a:moveTo>
                  <a:lnTo>
                    <a:pt x="1804983" y="0"/>
                  </a:lnTo>
                  <a:cubicBezTo>
                    <a:pt x="1812360" y="0"/>
                    <a:pt x="1819434" y="2930"/>
                    <a:pt x="1824650" y="8146"/>
                  </a:cubicBezTo>
                  <a:cubicBezTo>
                    <a:pt x="1829866" y="13362"/>
                    <a:pt x="1832796" y="20437"/>
                    <a:pt x="1832796" y="27813"/>
                  </a:cubicBezTo>
                  <a:lnTo>
                    <a:pt x="1832796" y="2197246"/>
                  </a:lnTo>
                  <a:cubicBezTo>
                    <a:pt x="1832796" y="2212606"/>
                    <a:pt x="1820344" y="2225059"/>
                    <a:pt x="1804983" y="2225059"/>
                  </a:cubicBezTo>
                  <a:lnTo>
                    <a:pt x="27813" y="2225059"/>
                  </a:lnTo>
                  <a:cubicBezTo>
                    <a:pt x="20437" y="2225059"/>
                    <a:pt x="13362" y="2222129"/>
                    <a:pt x="8146" y="2216913"/>
                  </a:cubicBezTo>
                  <a:cubicBezTo>
                    <a:pt x="2930" y="2211697"/>
                    <a:pt x="0" y="2204622"/>
                    <a:pt x="0" y="2197246"/>
                  </a:cubicBezTo>
                  <a:lnTo>
                    <a:pt x="0" y="27813"/>
                  </a:lnTo>
                  <a:cubicBezTo>
                    <a:pt x="0" y="20437"/>
                    <a:pt x="2930" y="13362"/>
                    <a:pt x="8146" y="8146"/>
                  </a:cubicBezTo>
                  <a:cubicBezTo>
                    <a:pt x="13362" y="2930"/>
                    <a:pt x="20437" y="0"/>
                    <a:pt x="27813" y="0"/>
                  </a:cubicBezTo>
                  <a:close/>
                </a:path>
              </a:pathLst>
            </a:custGeom>
            <a:solidFill>
              <a:srgbClr val="000000">
                <a:alpha val="0"/>
              </a:srgbClr>
            </a:solidFill>
            <a:ln w="9525" cap="rnd">
              <a:solidFill>
                <a:srgbClr val="FFFFFF"/>
              </a:solidFill>
              <a:prstDash val="solid"/>
              <a:round/>
            </a:ln>
          </p:spPr>
        </p:sp>
        <p:sp>
          <p:nvSpPr>
            <p:cNvPr name="TextBox 13" id="13"/>
            <p:cNvSpPr txBox="true"/>
            <p:nvPr/>
          </p:nvSpPr>
          <p:spPr>
            <a:xfrm>
              <a:off x="0" y="-28575"/>
              <a:ext cx="1832796" cy="2253634"/>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10300402" y="8064311"/>
            <a:ext cx="6958898" cy="3940432"/>
            <a:chOff x="0" y="0"/>
            <a:chExt cx="6350000" cy="3595647"/>
          </a:xfrm>
        </p:grpSpPr>
        <p:sp>
          <p:nvSpPr>
            <p:cNvPr name="Freeform 15" id="15"/>
            <p:cNvSpPr/>
            <p:nvPr/>
          </p:nvSpPr>
          <p:spPr>
            <a:xfrm flipH="false" flipV="false" rot="0">
              <a:off x="0" y="0"/>
              <a:ext cx="6350000" cy="3595647"/>
            </a:xfrm>
            <a:custGeom>
              <a:avLst/>
              <a:gdLst/>
              <a:ahLst/>
              <a:cxnLst/>
              <a:rect r="r" b="b" t="t" l="l"/>
              <a:pathLst>
                <a:path h="3595647" w="6350000">
                  <a:moveTo>
                    <a:pt x="1648460" y="0"/>
                  </a:moveTo>
                  <a:lnTo>
                    <a:pt x="5812790" y="0"/>
                  </a:lnTo>
                  <a:cubicBezTo>
                    <a:pt x="6109970" y="0"/>
                    <a:pt x="6350000" y="226450"/>
                    <a:pt x="6350000" y="506817"/>
                  </a:cubicBezTo>
                  <a:lnTo>
                    <a:pt x="6350000" y="2326806"/>
                  </a:lnTo>
                  <a:cubicBezTo>
                    <a:pt x="6350000" y="2607173"/>
                    <a:pt x="6109970" y="2833624"/>
                    <a:pt x="5812790" y="2833624"/>
                  </a:cubicBezTo>
                  <a:lnTo>
                    <a:pt x="4751070" y="2833624"/>
                  </a:lnTo>
                  <a:cubicBezTo>
                    <a:pt x="4587240" y="2833624"/>
                    <a:pt x="4431030" y="2904314"/>
                    <a:pt x="4329430" y="3026526"/>
                  </a:cubicBezTo>
                  <a:lnTo>
                    <a:pt x="4013200" y="3402745"/>
                  </a:lnTo>
                  <a:cubicBezTo>
                    <a:pt x="3911600" y="3523758"/>
                    <a:pt x="3756660" y="3595647"/>
                    <a:pt x="3591560" y="3595647"/>
                  </a:cubicBezTo>
                  <a:lnTo>
                    <a:pt x="537210" y="3595647"/>
                  </a:lnTo>
                  <a:cubicBezTo>
                    <a:pt x="240030" y="3595647"/>
                    <a:pt x="0" y="3369197"/>
                    <a:pt x="0" y="3088829"/>
                  </a:cubicBezTo>
                  <a:lnTo>
                    <a:pt x="0" y="1297596"/>
                  </a:lnTo>
                  <a:cubicBezTo>
                    <a:pt x="0" y="1138242"/>
                    <a:pt x="78740" y="988473"/>
                    <a:pt x="213360" y="892621"/>
                  </a:cubicBezTo>
                  <a:lnTo>
                    <a:pt x="1324610" y="101843"/>
                  </a:lnTo>
                  <a:cubicBezTo>
                    <a:pt x="1417320" y="35944"/>
                    <a:pt x="1531620" y="0"/>
                    <a:pt x="1648460" y="0"/>
                  </a:cubicBezTo>
                  <a:close/>
                </a:path>
              </a:pathLst>
            </a:custGeom>
            <a:blipFill>
              <a:blip r:embed="rId10"/>
              <a:stretch>
                <a:fillRect l="0" t="-8830" r="0" b="-8830"/>
              </a:stretch>
            </a:blipFill>
          </p:spPr>
        </p:sp>
      </p:grpSp>
      <p:sp>
        <p:nvSpPr>
          <p:cNvPr name="TextBox 16" id="16"/>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LARANA, INC.</a:t>
            </a:r>
          </a:p>
        </p:txBody>
      </p:sp>
      <p:sp>
        <p:nvSpPr>
          <p:cNvPr name="TextBox 17" id="17"/>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8" id="18"/>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19" id="19"/>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0" id="20"/>
          <p:cNvSpPr txBox="true"/>
          <p:nvPr/>
        </p:nvSpPr>
        <p:spPr>
          <a:xfrm rot="0">
            <a:off x="1028700" y="6621046"/>
            <a:ext cx="8115300" cy="2809958"/>
          </a:xfrm>
          <a:prstGeom prst="rect">
            <a:avLst/>
          </a:prstGeom>
        </p:spPr>
        <p:txBody>
          <a:bodyPr anchor="t" rtlCol="false" tIns="0" lIns="0" bIns="0" rIns="0">
            <a:spAutoFit/>
          </a:bodyPr>
          <a:lstStyle/>
          <a:p>
            <a:pPr algn="l">
              <a:lnSpc>
                <a:spcPts val="7313"/>
              </a:lnSpc>
            </a:pPr>
            <a:r>
              <a:rPr lang="en-US" sz="6648">
                <a:solidFill>
                  <a:srgbClr val="FF3131"/>
                </a:solidFill>
                <a:latin typeface="Space Age"/>
                <a:ea typeface="Space Age"/>
                <a:cs typeface="Space Age"/>
                <a:sym typeface="Space Age"/>
              </a:rPr>
              <a:t>PORQUE NO USAMOS EL HS-256 O SHA-512</a:t>
            </a:r>
          </a:p>
        </p:txBody>
      </p:sp>
      <p:sp>
        <p:nvSpPr>
          <p:cNvPr name="TextBox 21" id="21"/>
          <p:cNvSpPr txBox="true"/>
          <p:nvPr/>
        </p:nvSpPr>
        <p:spPr>
          <a:xfrm rot="0">
            <a:off x="11032774" y="2361872"/>
            <a:ext cx="5776936" cy="5444490"/>
          </a:xfrm>
          <a:prstGeom prst="rect">
            <a:avLst/>
          </a:prstGeom>
        </p:spPr>
        <p:txBody>
          <a:bodyPr anchor="t" rtlCol="false" tIns="0" lIns="0" bIns="0" rIns="0">
            <a:spAutoFit/>
          </a:bodyPr>
          <a:lstStyle/>
          <a:p>
            <a:pPr algn="l">
              <a:lnSpc>
                <a:spcPts val="3359"/>
              </a:lnSpc>
            </a:pPr>
            <a:r>
              <a:rPr lang="en-US" sz="2400">
                <a:solidFill>
                  <a:srgbClr val="FFFFFF"/>
                </a:solidFill>
                <a:latin typeface="Helvetica World"/>
                <a:ea typeface="Helvetica World"/>
                <a:cs typeface="Helvetica World"/>
                <a:sym typeface="Helvetica World"/>
              </a:rPr>
              <a:t>No usamos SHA-512 (S512) ni SHA-256 porque:</a:t>
            </a:r>
          </a:p>
          <a:p>
            <a:pPr algn="l">
              <a:lnSpc>
                <a:spcPts val="3359"/>
              </a:lnSpc>
            </a:pPr>
            <a:r>
              <a:rPr lang="en-US" sz="2400">
                <a:solidFill>
                  <a:srgbClr val="FFFFFF"/>
                </a:solidFill>
                <a:latin typeface="Helvetica World"/>
                <a:ea typeface="Helvetica World"/>
                <a:cs typeface="Helvetica World"/>
                <a:sym typeface="Helvetica World"/>
              </a:rPr>
              <a:t>No incorporan clave secreta.</a:t>
            </a:r>
          </a:p>
          <a:p>
            <a:pPr algn="l">
              <a:lnSpc>
                <a:spcPts val="3359"/>
              </a:lnSpc>
            </a:pPr>
            <a:r>
              <a:rPr lang="en-US" sz="2400">
                <a:solidFill>
                  <a:srgbClr val="FFFFFF"/>
                </a:solidFill>
                <a:latin typeface="Helvetica World"/>
                <a:ea typeface="Helvetica World"/>
                <a:cs typeface="Helvetica World"/>
                <a:sym typeface="Helvetica World"/>
              </a:rPr>
              <a:t>Solo producen un hash verificable por cualquiera.</a:t>
            </a:r>
          </a:p>
          <a:p>
            <a:pPr algn="l">
              <a:lnSpc>
                <a:spcPts val="3359"/>
              </a:lnSpc>
            </a:pPr>
            <a:r>
              <a:rPr lang="en-US" sz="2400">
                <a:solidFill>
                  <a:srgbClr val="FFFFFF"/>
                </a:solidFill>
                <a:latin typeface="Helvetica World"/>
                <a:ea typeface="Helvetica World"/>
                <a:cs typeface="Helvetica World"/>
                <a:sym typeface="Helvetica World"/>
              </a:rPr>
              <a:t>No aportan autenticación, solo integridad.</a:t>
            </a:r>
          </a:p>
          <a:p>
            <a:pPr algn="l">
              <a:lnSpc>
                <a:spcPts val="3359"/>
              </a:lnSpc>
            </a:pPr>
          </a:p>
          <a:p>
            <a:pPr algn="l">
              <a:lnSpc>
                <a:spcPts val="3359"/>
              </a:lnSpc>
            </a:pPr>
            <a:r>
              <a:rPr lang="en-US" sz="2400">
                <a:solidFill>
                  <a:srgbClr val="FFFFFF"/>
                </a:solidFill>
                <a:latin typeface="Helvetica World"/>
                <a:ea typeface="Helvetica World"/>
                <a:cs typeface="Helvetica World"/>
                <a:sym typeface="Helvetica World"/>
              </a:rPr>
              <a:t>Sí usamos HS512 (HMAC-SHA512) porque:</a:t>
            </a:r>
          </a:p>
          <a:p>
            <a:pPr algn="l">
              <a:lnSpc>
                <a:spcPts val="3359"/>
              </a:lnSpc>
            </a:pPr>
            <a:r>
              <a:rPr lang="en-US" sz="2400">
                <a:solidFill>
                  <a:srgbClr val="FFFFFF"/>
                </a:solidFill>
                <a:latin typeface="Helvetica World"/>
                <a:ea typeface="Helvetica World"/>
                <a:cs typeface="Helvetica World"/>
                <a:sym typeface="Helvetica World"/>
              </a:rPr>
              <a:t>Combina hash + secreto.</a:t>
            </a:r>
          </a:p>
          <a:p>
            <a:pPr algn="l">
              <a:lnSpc>
                <a:spcPts val="3359"/>
              </a:lnSpc>
            </a:pPr>
            <a:r>
              <a:rPr lang="en-US" sz="2400">
                <a:solidFill>
                  <a:srgbClr val="FFFFFF"/>
                </a:solidFill>
                <a:latin typeface="Helvetica World"/>
                <a:ea typeface="Helvetica World"/>
                <a:cs typeface="Helvetica World"/>
                <a:sym typeface="Helvetica World"/>
              </a:rPr>
              <a:t>Protege contra alteraciones.</a:t>
            </a:r>
          </a:p>
          <a:p>
            <a:pPr algn="l">
              <a:lnSpc>
                <a:spcPts val="3359"/>
              </a:lnSpc>
              <a:spcBef>
                <a:spcPct val="0"/>
              </a:spcBef>
            </a:pPr>
            <a:r>
              <a:rPr lang="en-US" sz="2400">
                <a:solidFill>
                  <a:srgbClr val="FFFFFF"/>
                </a:solidFill>
                <a:latin typeface="Helvetica World"/>
                <a:ea typeface="Helvetica World"/>
                <a:cs typeface="Helvetica World"/>
                <a:sym typeface="Helvetica World"/>
              </a:rPr>
              <a:t>Garantiza que solo quien tiene la clave (tu backend) puede emitir tokens válidos.</a:t>
            </a:r>
          </a:p>
        </p:txBody>
      </p:sp>
      <p:grpSp>
        <p:nvGrpSpPr>
          <p:cNvPr name="Group 22" id="22"/>
          <p:cNvGrpSpPr/>
          <p:nvPr/>
        </p:nvGrpSpPr>
        <p:grpSpPr>
          <a:xfrm rot="0">
            <a:off x="10467010" y="7828012"/>
            <a:ext cx="1131527" cy="113152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5" id="25"/>
          <p:cNvSpPr/>
          <p:nvPr/>
        </p:nvSpPr>
        <p:spPr>
          <a:xfrm flipH="false" flipV="false" rot="0">
            <a:off x="10739850" y="8064311"/>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404923" y="-360454"/>
            <a:ext cx="19097845" cy="1389154"/>
            <a:chOff x="0" y="0"/>
            <a:chExt cx="5029885" cy="365868"/>
          </a:xfrm>
        </p:grpSpPr>
        <p:sp>
          <p:nvSpPr>
            <p:cNvPr name="Freeform 4" id="4"/>
            <p:cNvSpPr/>
            <p:nvPr/>
          </p:nvSpPr>
          <p:spPr>
            <a:xfrm flipH="false" flipV="false" rot="0">
              <a:off x="0" y="0"/>
              <a:ext cx="5029885" cy="365868"/>
            </a:xfrm>
            <a:custGeom>
              <a:avLst/>
              <a:gdLst/>
              <a:ahLst/>
              <a:cxnLst/>
              <a:rect r="r" b="b" t="t" l="l"/>
              <a:pathLst>
                <a:path h="365868" w="5029885">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name="TextBox 5" id="5"/>
            <p:cNvSpPr txBox="true"/>
            <p:nvPr/>
          </p:nvSpPr>
          <p:spPr>
            <a:xfrm>
              <a:off x="0" y="-38100"/>
              <a:ext cx="5029885" cy="40396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441201"/>
            <a:ext cx="237954" cy="237954"/>
          </a:xfrm>
          <a:custGeom>
            <a:avLst/>
            <a:gdLst/>
            <a:ahLst/>
            <a:cxnLst/>
            <a:rect r="r" b="b" t="t" l="l"/>
            <a:pathLst>
              <a:path h="237954" w="237954">
                <a:moveTo>
                  <a:pt x="0" y="0"/>
                </a:moveTo>
                <a:lnTo>
                  <a:pt x="237954" y="0"/>
                </a:lnTo>
                <a:lnTo>
                  <a:pt x="237954" y="237954"/>
                </a:lnTo>
                <a:lnTo>
                  <a:pt x="0" y="23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997203" y="472867"/>
            <a:ext cx="262097" cy="174622"/>
          </a:xfrm>
          <a:custGeom>
            <a:avLst/>
            <a:gdLst/>
            <a:ahLst/>
            <a:cxnLst/>
            <a:rect r="r" b="b" t="t" l="l"/>
            <a:pathLst>
              <a:path h="174622" w="262097">
                <a:moveTo>
                  <a:pt x="0" y="0"/>
                </a:moveTo>
                <a:lnTo>
                  <a:pt x="262097" y="0"/>
                </a:lnTo>
                <a:lnTo>
                  <a:pt x="262097" y="174622"/>
                </a:lnTo>
                <a:lnTo>
                  <a:pt x="0" y="1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32383" y="5826452"/>
            <a:ext cx="5669545" cy="4598833"/>
            <a:chOff x="0" y="0"/>
            <a:chExt cx="1493213" cy="1211215"/>
          </a:xfrm>
        </p:grpSpPr>
        <p:sp>
          <p:nvSpPr>
            <p:cNvPr name="Freeform 9" id="9"/>
            <p:cNvSpPr/>
            <p:nvPr/>
          </p:nvSpPr>
          <p:spPr>
            <a:xfrm flipH="false" flipV="false" rot="0">
              <a:off x="0" y="0"/>
              <a:ext cx="1493213" cy="1211215"/>
            </a:xfrm>
            <a:custGeom>
              <a:avLst/>
              <a:gdLst/>
              <a:ahLst/>
              <a:cxnLst/>
              <a:rect r="r" b="b" t="t" l="l"/>
              <a:pathLst>
                <a:path h="1211215" w="1493213">
                  <a:moveTo>
                    <a:pt x="34138" y="0"/>
                  </a:moveTo>
                  <a:lnTo>
                    <a:pt x="1459075" y="0"/>
                  </a:lnTo>
                  <a:cubicBezTo>
                    <a:pt x="1477929" y="0"/>
                    <a:pt x="1493213" y="15284"/>
                    <a:pt x="1493213" y="34138"/>
                  </a:cubicBezTo>
                  <a:lnTo>
                    <a:pt x="1493213" y="1177077"/>
                  </a:lnTo>
                  <a:cubicBezTo>
                    <a:pt x="1493213" y="1195931"/>
                    <a:pt x="1477929" y="1211215"/>
                    <a:pt x="1459075" y="1211215"/>
                  </a:cubicBezTo>
                  <a:lnTo>
                    <a:pt x="34138" y="1211215"/>
                  </a:lnTo>
                  <a:cubicBezTo>
                    <a:pt x="25084" y="1211215"/>
                    <a:pt x="16401" y="1207619"/>
                    <a:pt x="9999" y="1201217"/>
                  </a:cubicBezTo>
                  <a:cubicBezTo>
                    <a:pt x="3597" y="1194814"/>
                    <a:pt x="0" y="1186131"/>
                    <a:pt x="0" y="1177077"/>
                  </a:cubicBezTo>
                  <a:lnTo>
                    <a:pt x="0" y="34138"/>
                  </a:lnTo>
                  <a:cubicBezTo>
                    <a:pt x="0" y="15284"/>
                    <a:pt x="15284" y="0"/>
                    <a:pt x="34138" y="0"/>
                  </a:cubicBezTo>
                  <a:close/>
                </a:path>
              </a:pathLst>
            </a:custGeom>
            <a:solidFill>
              <a:srgbClr val="000000">
                <a:alpha val="0"/>
              </a:srgbClr>
            </a:solidFill>
            <a:ln w="9525" cap="rnd">
              <a:solidFill>
                <a:srgbClr val="FFFFFF"/>
              </a:solidFill>
              <a:prstDash val="solid"/>
              <a:round/>
            </a:ln>
          </p:spPr>
        </p:sp>
        <p:sp>
          <p:nvSpPr>
            <p:cNvPr name="TextBox 10" id="10"/>
            <p:cNvSpPr txBox="true"/>
            <p:nvPr/>
          </p:nvSpPr>
          <p:spPr>
            <a:xfrm>
              <a:off x="0" y="-28575"/>
              <a:ext cx="1493213" cy="1239790"/>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28700" y="2719194"/>
            <a:ext cx="9479602" cy="4269450"/>
            <a:chOff x="0" y="0"/>
            <a:chExt cx="8459470" cy="3810000"/>
          </a:xfrm>
        </p:grpSpPr>
        <p:sp>
          <p:nvSpPr>
            <p:cNvPr name="Freeform 12" id="12"/>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7"/>
              <a:stretch>
                <a:fillRect l="0" t="-23989" r="0" b="-23989"/>
              </a:stretch>
            </a:blipFill>
          </p:spPr>
        </p:sp>
      </p:grpSp>
      <p:sp>
        <p:nvSpPr>
          <p:cNvPr name="Freeform 13" id="13"/>
          <p:cNvSpPr/>
          <p:nvPr/>
        </p:nvSpPr>
        <p:spPr>
          <a:xfrm flipH="true" flipV="false" rot="0">
            <a:off x="10122767" y="6603109"/>
            <a:ext cx="385535" cy="385535"/>
          </a:xfrm>
          <a:custGeom>
            <a:avLst/>
            <a:gdLst/>
            <a:ahLst/>
            <a:cxnLst/>
            <a:rect r="r" b="b" t="t" l="l"/>
            <a:pathLst>
              <a:path h="385535" w="385535">
                <a:moveTo>
                  <a:pt x="385535" y="0"/>
                </a:moveTo>
                <a:lnTo>
                  <a:pt x="0" y="0"/>
                </a:lnTo>
                <a:lnTo>
                  <a:pt x="0" y="385535"/>
                </a:lnTo>
                <a:lnTo>
                  <a:pt x="385535" y="385535"/>
                </a:lnTo>
                <a:lnTo>
                  <a:pt x="3855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11651367" y="2719194"/>
            <a:ext cx="6994776" cy="4198264"/>
            <a:chOff x="0" y="0"/>
            <a:chExt cx="6350000" cy="3811270"/>
          </a:xfrm>
        </p:grpSpPr>
        <p:sp>
          <p:nvSpPr>
            <p:cNvPr name="Freeform 15" id="15"/>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10"/>
              <a:stretch>
                <a:fillRect l="0" t="-5502" r="0" b="-5502"/>
              </a:stretch>
            </a:blipFill>
          </p:spPr>
        </p:sp>
      </p:grpSp>
      <p:sp>
        <p:nvSpPr>
          <p:cNvPr name="TextBox 16" id="16"/>
          <p:cNvSpPr txBox="true"/>
          <p:nvPr/>
        </p:nvSpPr>
        <p:spPr>
          <a:xfrm rot="0">
            <a:off x="1617769" y="6315602"/>
            <a:ext cx="2718348" cy="673042"/>
          </a:xfrm>
          <a:prstGeom prst="rect">
            <a:avLst/>
          </a:prstGeom>
        </p:spPr>
        <p:txBody>
          <a:bodyPr anchor="t" rtlCol="false" tIns="0" lIns="0" bIns="0" rIns="0">
            <a:spAutoFit/>
          </a:bodyPr>
          <a:lstStyle/>
          <a:p>
            <a:pPr algn="l">
              <a:lnSpc>
                <a:spcPts val="2515"/>
              </a:lnSpc>
              <a:spcBef>
                <a:spcPct val="0"/>
              </a:spcBef>
            </a:pPr>
            <a:r>
              <a:rPr lang="en-US" sz="1796" i="true">
                <a:solidFill>
                  <a:srgbClr val="FF3131"/>
                </a:solidFill>
                <a:latin typeface="Helvetica World Italics"/>
                <a:ea typeface="Helvetica World Italics"/>
                <a:cs typeface="Helvetica World Italics"/>
                <a:sym typeface="Helvetica World Italics"/>
              </a:rPr>
              <a:t>SAFEGUARDING CRITICAL INFORMATION</a:t>
            </a:r>
          </a:p>
        </p:txBody>
      </p:sp>
      <p:sp>
        <p:nvSpPr>
          <p:cNvPr name="TextBox 17" id="17"/>
          <p:cNvSpPr txBox="true"/>
          <p:nvPr/>
        </p:nvSpPr>
        <p:spPr>
          <a:xfrm rot="0">
            <a:off x="1544000" y="416033"/>
            <a:ext cx="1618180" cy="259715"/>
          </a:xfrm>
          <a:prstGeom prst="rect">
            <a:avLst/>
          </a:prstGeom>
        </p:spPr>
        <p:txBody>
          <a:bodyPr anchor="t" rtlCol="false" tIns="0" lIns="0" bIns="0" rIns="0">
            <a:spAutoFit/>
          </a:bodyPr>
          <a:lstStyle/>
          <a:p>
            <a:pPr algn="l">
              <a:lnSpc>
                <a:spcPts val="1960"/>
              </a:lnSpc>
              <a:spcBef>
                <a:spcPct val="0"/>
              </a:spcBef>
            </a:pPr>
            <a:r>
              <a:rPr lang="en-US" b="true" sz="1400">
                <a:solidFill>
                  <a:srgbClr val="FFFFFF"/>
                </a:solidFill>
                <a:latin typeface="Helvetica World Bold"/>
                <a:ea typeface="Helvetica World Bold"/>
                <a:cs typeface="Helvetica World Bold"/>
                <a:sym typeface="Helvetica World Bold"/>
              </a:rPr>
              <a:t>LARANA, INC.</a:t>
            </a:r>
          </a:p>
        </p:txBody>
      </p:sp>
      <p:sp>
        <p:nvSpPr>
          <p:cNvPr name="TextBox 18" id="18"/>
          <p:cNvSpPr txBox="true"/>
          <p:nvPr/>
        </p:nvSpPr>
        <p:spPr>
          <a:xfrm rot="0">
            <a:off x="15423210"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Contact</a:t>
            </a:r>
          </a:p>
        </p:txBody>
      </p:sp>
      <p:sp>
        <p:nvSpPr>
          <p:cNvPr name="TextBox 19" id="19"/>
          <p:cNvSpPr txBox="true"/>
          <p:nvPr/>
        </p:nvSpPr>
        <p:spPr>
          <a:xfrm rot="0">
            <a:off x="14241553"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About</a:t>
            </a:r>
          </a:p>
        </p:txBody>
      </p:sp>
      <p:sp>
        <p:nvSpPr>
          <p:cNvPr name="TextBox 20" id="20"/>
          <p:cNvSpPr txBox="true"/>
          <p:nvPr/>
        </p:nvSpPr>
        <p:spPr>
          <a:xfrm rot="0">
            <a:off x="13059897" y="425558"/>
            <a:ext cx="907202"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Helvetica World"/>
                <a:ea typeface="Helvetica World"/>
                <a:cs typeface="Helvetica World"/>
                <a:sym typeface="Helvetica World"/>
              </a:rPr>
              <a:t>Home</a:t>
            </a:r>
          </a:p>
        </p:txBody>
      </p:sp>
      <p:sp>
        <p:nvSpPr>
          <p:cNvPr name="TextBox 21" id="21"/>
          <p:cNvSpPr txBox="true"/>
          <p:nvPr/>
        </p:nvSpPr>
        <p:spPr>
          <a:xfrm rot="0">
            <a:off x="8650974" y="7711186"/>
            <a:ext cx="8608326" cy="1650828"/>
          </a:xfrm>
          <a:prstGeom prst="rect">
            <a:avLst/>
          </a:prstGeom>
        </p:spPr>
        <p:txBody>
          <a:bodyPr anchor="t" rtlCol="false" tIns="0" lIns="0" bIns="0" rIns="0">
            <a:spAutoFit/>
          </a:bodyPr>
          <a:lstStyle/>
          <a:p>
            <a:pPr algn="l">
              <a:lnSpc>
                <a:spcPts val="6424"/>
              </a:lnSpc>
            </a:pPr>
            <a:r>
              <a:rPr lang="en-US" sz="5840">
                <a:solidFill>
                  <a:srgbClr val="FF3131"/>
                </a:solidFill>
                <a:latin typeface="Space Age"/>
                <a:ea typeface="Space Age"/>
                <a:cs typeface="Space Age"/>
                <a:sym typeface="Space Age"/>
              </a:rPr>
              <a:t>PROTECTING PERSONAL &amp; BUSINESS DATA</a:t>
            </a:r>
          </a:p>
        </p:txBody>
      </p:sp>
      <p:sp>
        <p:nvSpPr>
          <p:cNvPr name="TextBox 22" id="22"/>
          <p:cNvSpPr txBox="true"/>
          <p:nvPr/>
        </p:nvSpPr>
        <p:spPr>
          <a:xfrm rot="0">
            <a:off x="1617769" y="7531272"/>
            <a:ext cx="4498772" cy="1727028"/>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Helvetica World"/>
                <a:ea typeface="Helvetica World"/>
                <a:cs typeface="Helvetica World"/>
                <a:sym typeface="Helvetica World"/>
              </a:rPr>
              <a:t>Data protection involves implementing strong encryption, secure backups, and controlled access measures. Businesses should have security policies in place, while individuals must practice safe storage habits. Cybersecurity is not just about preventing attacks but also mitigating damage and ensuring data recovery when breaches occur.</a:t>
            </a:r>
          </a:p>
        </p:txBody>
      </p:sp>
      <p:grpSp>
        <p:nvGrpSpPr>
          <p:cNvPr name="Group 23" id="23"/>
          <p:cNvGrpSpPr/>
          <p:nvPr/>
        </p:nvGrpSpPr>
        <p:grpSpPr>
          <a:xfrm rot="0">
            <a:off x="11651367" y="2719194"/>
            <a:ext cx="1131527" cy="11315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6" id="26"/>
          <p:cNvSpPr/>
          <p:nvPr/>
        </p:nvSpPr>
        <p:spPr>
          <a:xfrm flipH="false" flipV="false" rot="0">
            <a:off x="11924207" y="2955494"/>
            <a:ext cx="585847" cy="658928"/>
          </a:xfrm>
          <a:custGeom>
            <a:avLst/>
            <a:gdLst/>
            <a:ahLst/>
            <a:cxnLst/>
            <a:rect r="r" b="b" t="t" l="l"/>
            <a:pathLst>
              <a:path h="658928" w="585847">
                <a:moveTo>
                  <a:pt x="0" y="0"/>
                </a:moveTo>
                <a:lnTo>
                  <a:pt x="585847" y="0"/>
                </a:lnTo>
                <a:lnTo>
                  <a:pt x="585847" y="658928"/>
                </a:lnTo>
                <a:lnTo>
                  <a:pt x="0" y="658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DAG0XojoeBg</dc:identifier>
  <dcterms:modified xsi:type="dcterms:W3CDTF">2011-08-01T06:04:30Z</dcterms:modified>
  <cp:revision>1</cp:revision>
  <dc:title>Red and Black Futuristic Cyber Security Presentation</dc:title>
</cp:coreProperties>
</file>